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72" r:id="rId5"/>
  </p:sldMasterIdLst>
  <p:notesMasterIdLst>
    <p:notesMasterId r:id="rId3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x="12192000" cy="6858000"/>
  <p:notesSz cx="6858000" cy="9144000"/>
  <p:embeddedFontLst>
    <p:embeddedFont>
      <p:font typeface="Public Sans" pitchFamily="2" charset="0"/>
      <p:regular r:id="rId38"/>
      <p:bold r:id="rId39"/>
      <p:italic r:id="rId40"/>
      <p:boldItalic r:id="rId41"/>
    </p:embeddedFont>
    <p:embeddedFont>
      <p:font typeface="Public Sans Light" pitchFamily="2" charset="0"/>
      <p:regular r:id="rId42"/>
      <p:bold r:id="rId43"/>
      <p:italic r:id="rId44"/>
      <p:boldItalic r:id="rId45"/>
    </p:embeddedFont>
    <p:embeddedFont>
      <p:font typeface="Public Sans SemiBold"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idsnVI6xrOiquKz174pVrdVQw0r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customschemas.google.com/relationships/presentationmetadata" Target="meta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5.xml"/><Relationship Id="rId41" Type="http://schemas.openxmlformats.org/officeDocument/2006/relationships/font" Target="fonts/font4.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Public Sans"/>
                <a:ea typeface="Public Sans"/>
                <a:cs typeface="Public Sans"/>
                <a:sym typeface="Public Sans"/>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AU" sz="1200" b="0" i="0" u="none" strike="noStrike" cap="none">
                <a:solidFill>
                  <a:schemeClr val="dk1"/>
                </a:solidFill>
                <a:latin typeface="Public Sans"/>
                <a:ea typeface="Public Sans"/>
                <a:cs typeface="Public Sans"/>
                <a:sym typeface="Public Sans"/>
              </a:rPr>
              <a:t>‹#›</a:t>
            </a:fld>
            <a:endParaRPr sz="1200" b="0" i="0" u="none" strike="noStrike" cap="none">
              <a:solidFill>
                <a:schemeClr val="dk1"/>
              </a:solidFill>
              <a:latin typeface="Public Sans"/>
              <a:ea typeface="Public Sans"/>
              <a:cs typeface="Public Sans"/>
              <a:sym typeface="Public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182f84a95b_0_1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g3182f84a95b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182f84a95b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g3182f84a95b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182f84a95b_0_1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3182f84a95b_0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2" name="Google Shape;28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182f84a95b_0_2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3182f84a95b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3182f84a95b_0_5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3182f84a95b_0_5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182f84a95b_0_2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3182f84a95b_0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182f84a95b_0_5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3182f84a95b_0_5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182f84a95b_0_5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3182f84a95b_0_5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20d77fefaa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320d77fefaa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182f84a95b_0_3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g3182f84a95b_0_3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182f84a95b_0_3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g3182f84a95b_0_3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182f84a95b_0_5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g3182f84a95b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d58adf6bb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2d58adf6bb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182f84a95b_0_59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g3182f84a95b_0_5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182f84a95b_0_6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g3182f84a95b_0_6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182f84a95b_0_6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3182f84a95b_0_6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AU"/>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6" name="Google Shape;40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182f84a95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182f84a9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1">
  <p:cSld name="Cover 1">
    <p:spTree>
      <p:nvGrpSpPr>
        <p:cNvPr id="1" name="Shape 18"/>
        <p:cNvGrpSpPr/>
        <p:nvPr/>
      </p:nvGrpSpPr>
      <p:grpSpPr>
        <a:xfrm>
          <a:off x="0" y="0"/>
          <a:ext cx="0" cy="0"/>
          <a:chOff x="0" y="0"/>
          <a:chExt cx="0" cy="0"/>
        </a:xfrm>
      </p:grpSpPr>
      <p:sp>
        <p:nvSpPr>
          <p:cNvPr id="19" name="Google Shape;19;p22"/>
          <p:cNvSpPr/>
          <p:nvPr/>
        </p:nvSpPr>
        <p:spPr>
          <a:xfrm>
            <a:off x="0" y="0"/>
            <a:ext cx="12192001" cy="4032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20" name="Google Shape;20;p22"/>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1" name="Google Shape;21;p22"/>
          <p:cNvCxnSpPr/>
          <p:nvPr/>
        </p:nvCxnSpPr>
        <p:spPr>
          <a:xfrm>
            <a:off x="360000" y="2304000"/>
            <a:ext cx="8532000" cy="0"/>
          </a:xfrm>
          <a:prstGeom prst="straightConnector1">
            <a:avLst/>
          </a:prstGeom>
          <a:noFill/>
          <a:ln w="9525" cap="flat" cmpd="sng">
            <a:solidFill>
              <a:schemeClr val="lt1"/>
            </a:solidFill>
            <a:prstDash val="solid"/>
            <a:miter lim="800000"/>
            <a:headEnd type="none" w="sm" len="sm"/>
            <a:tailEnd type="none" w="sm" len="sm"/>
          </a:ln>
        </p:spPr>
      </p:cxnSp>
      <p:sp>
        <p:nvSpPr>
          <p:cNvPr id="22" name="Google Shape;22;p22"/>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3" name="Google Shape;23;p22"/>
          <p:cNvCxnSpPr/>
          <p:nvPr/>
        </p:nvCxnSpPr>
        <p:spPr>
          <a:xfrm>
            <a:off x="9072000" y="2304000"/>
            <a:ext cx="2736000" cy="0"/>
          </a:xfrm>
          <a:prstGeom prst="straightConnector1">
            <a:avLst/>
          </a:prstGeom>
          <a:noFill/>
          <a:ln w="9525" cap="flat" cmpd="sng">
            <a:solidFill>
              <a:schemeClr val="lt1"/>
            </a:solidFill>
            <a:prstDash val="solid"/>
            <a:miter lim="800000"/>
            <a:headEnd type="none" w="sm" len="sm"/>
            <a:tailEnd type="none" w="sm" len="sm"/>
          </a:ln>
        </p:spPr>
      </p:cxnSp>
      <p:sp>
        <p:nvSpPr>
          <p:cNvPr id="24" name="Google Shape;24;p22"/>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sz="1800" b="0">
                <a:solidFill>
                  <a:schemeClr val="l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lt1"/>
              </a:buClr>
              <a:buSzPts val="1800"/>
              <a:buNone/>
              <a:defRPr sz="1800" b="0">
                <a:solidFill>
                  <a:schemeClr val="l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2"/>
          <p:cNvSpPr/>
          <p:nvPr/>
        </p:nvSpPr>
        <p:spPr>
          <a:xfrm>
            <a:off x="0" y="4032000"/>
            <a:ext cx="12192001" cy="1114425"/>
          </a:xfrm>
          <a:prstGeom prst="rect">
            <a:avLst/>
          </a:prstGeom>
          <a:solidFill>
            <a:schemeClr val="dk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3"/>
              </a:solidFill>
              <a:latin typeface="Public Sans Light"/>
              <a:ea typeface="Public Sans Light"/>
              <a:cs typeface="Public Sans Light"/>
              <a:sym typeface="Public Sans Light"/>
            </a:endParaRPr>
          </a:p>
        </p:txBody>
      </p:sp>
      <p:sp>
        <p:nvSpPr>
          <p:cNvPr id="26" name="Google Shape;26;p22"/>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22" descr="NSW Government logo"/>
          <p:cNvPicPr preferRelativeResize="0"/>
          <p:nvPr/>
        </p:nvPicPr>
        <p:blipFill rotWithShape="1">
          <a:blip r:embed="rId2">
            <a:alphaModFix/>
          </a:blip>
          <a:srcRect/>
          <a:stretch/>
        </p:blipFill>
        <p:spPr>
          <a:xfrm>
            <a:off x="11221200" y="5745600"/>
            <a:ext cx="630000" cy="6855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s 2">
  <p:cSld name="Contents 2">
    <p:spTree>
      <p:nvGrpSpPr>
        <p:cNvPr id="1" name="Shape 81"/>
        <p:cNvGrpSpPr/>
        <p:nvPr/>
      </p:nvGrpSpPr>
      <p:grpSpPr>
        <a:xfrm>
          <a:off x="0" y="0"/>
          <a:ext cx="0" cy="0"/>
          <a:chOff x="0" y="0"/>
          <a:chExt cx="0" cy="0"/>
        </a:xfrm>
      </p:grpSpPr>
      <p:sp>
        <p:nvSpPr>
          <p:cNvPr id="82" name="Google Shape;82;p3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83" name="Google Shape;83;p33"/>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84" name="Google Shape;84;p3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4"/>
        </a:solidFill>
        <a:effectLst/>
      </p:bgPr>
    </p:bg>
    <p:spTree>
      <p:nvGrpSpPr>
        <p:cNvPr id="1" name="Shape 85"/>
        <p:cNvGrpSpPr/>
        <p:nvPr/>
      </p:nvGrpSpPr>
      <p:grpSpPr>
        <a:xfrm>
          <a:off x="0" y="0"/>
          <a:ext cx="0" cy="0"/>
          <a:chOff x="0" y="0"/>
          <a:chExt cx="0" cy="0"/>
        </a:xfrm>
      </p:grpSpPr>
      <p:cxnSp>
        <p:nvCxnSpPr>
          <p:cNvPr id="86" name="Google Shape;86;p34"/>
          <p:cNvCxnSpPr/>
          <p:nvPr/>
        </p:nvCxnSpPr>
        <p:spPr>
          <a:xfrm>
            <a:off x="360000" y="360000"/>
            <a:ext cx="0" cy="6192000"/>
          </a:xfrm>
          <a:prstGeom prst="straightConnector1">
            <a:avLst/>
          </a:prstGeom>
          <a:noFill/>
          <a:ln w="9525" cap="flat" cmpd="sng">
            <a:solidFill>
              <a:schemeClr val="accent1"/>
            </a:solidFill>
            <a:prstDash val="solid"/>
            <a:miter lim="800000"/>
            <a:headEnd type="none" w="sm" len="sm"/>
            <a:tailEnd type="none" w="sm" len="sm"/>
          </a:ln>
        </p:spPr>
      </p:cxnSp>
      <p:sp>
        <p:nvSpPr>
          <p:cNvPr id="87" name="Google Shape;87;p34"/>
          <p:cNvSpPr txBox="1">
            <a:spLocks noGrp="1"/>
          </p:cNvSpPr>
          <p:nvPr>
            <p:ph type="body" idx="1"/>
          </p:nvPr>
        </p:nvSpPr>
        <p:spPr>
          <a:xfrm>
            <a:off x="54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4"/>
          <p:cNvSpPr txBox="1">
            <a:spLocks noGrp="1"/>
          </p:cNvSpPr>
          <p:nvPr>
            <p:ph type="ctrTitle"/>
          </p:nvPr>
        </p:nvSpPr>
        <p:spPr>
          <a:xfrm>
            <a:off x="540000" y="4320000"/>
            <a:ext cx="100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4800"/>
              <a:buFont typeface="Public Sans"/>
              <a:buNone/>
              <a:defRPr sz="4800">
                <a:solidFill>
                  <a:schemeClr val="accent1"/>
                </a:solidFill>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34"/>
          <p:cNvSpPr txBox="1">
            <a:spLocks noGrp="1"/>
          </p:cNvSpPr>
          <p:nvPr>
            <p:ph type="body" idx="2"/>
          </p:nvPr>
        </p:nvSpPr>
        <p:spPr>
          <a:xfrm>
            <a:off x="540000" y="5760000"/>
            <a:ext cx="10079997"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2000"/>
              <a:buNone/>
              <a:defRPr sz="2000">
                <a:solidFill>
                  <a:schemeClr val="accen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4"/>
          <p:cNvSpPr txBox="1">
            <a:spLocks noGrp="1"/>
          </p:cNvSpPr>
          <p:nvPr>
            <p:ph type="body" idx="3"/>
          </p:nvPr>
        </p:nvSpPr>
        <p:spPr>
          <a:xfrm>
            <a:off x="540000" y="1368311"/>
            <a:ext cx="2880000" cy="2880000"/>
          </a:xfrm>
          <a:prstGeom prst="rect">
            <a:avLst/>
          </a:prstGeom>
          <a:noFill/>
          <a:ln>
            <a:noFill/>
          </a:ln>
        </p:spPr>
        <p:txBody>
          <a:bodyPr spcFirstLastPara="1" wrap="square" lIns="0" tIns="0" rIns="0" bIns="0" anchor="t" anchorCtr="0">
            <a:noAutofit/>
          </a:bodyPr>
          <a:lstStyle>
            <a:lvl1pPr marL="457200" lvl="0" indent="-228600" algn="l">
              <a:lnSpc>
                <a:spcPct val="80000"/>
              </a:lnSpc>
              <a:spcBef>
                <a:spcPts val="0"/>
              </a:spcBef>
              <a:spcAft>
                <a:spcPts val="0"/>
              </a:spcAft>
              <a:buClr>
                <a:schemeClr val="accent1"/>
              </a:buClr>
              <a:buSzPts val="19000"/>
              <a:buNone/>
              <a:defRPr sz="19000">
                <a:solidFill>
                  <a:schemeClr val="accen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quote">
  <p:cSld name="Large quote">
    <p:spTree>
      <p:nvGrpSpPr>
        <p:cNvPr id="1" name="Shape 91"/>
        <p:cNvGrpSpPr/>
        <p:nvPr/>
      </p:nvGrpSpPr>
      <p:grpSpPr>
        <a:xfrm>
          <a:off x="0" y="0"/>
          <a:ext cx="0" cy="0"/>
          <a:chOff x="0" y="0"/>
          <a:chExt cx="0" cy="0"/>
        </a:xfrm>
      </p:grpSpPr>
      <p:sp>
        <p:nvSpPr>
          <p:cNvPr id="92" name="Google Shape;92;p35"/>
          <p:cNvSpPr txBox="1">
            <a:spLocks noGrp="1"/>
          </p:cNvSpPr>
          <p:nvPr>
            <p:ph type="title"/>
          </p:nvPr>
        </p:nvSpPr>
        <p:spPr>
          <a:xfrm>
            <a:off x="360000" y="359998"/>
            <a:ext cx="2520000" cy="597600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Font typeface="Public Sans"/>
              <a:buNone/>
              <a:defRPr sz="1800">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 name="Google Shape;93;p35"/>
          <p:cNvCxnSpPr/>
          <p:nvPr/>
        </p:nvCxnSpPr>
        <p:spPr>
          <a:xfrm>
            <a:off x="3096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94" name="Google Shape;94;p35"/>
          <p:cNvSpPr txBox="1">
            <a:spLocks noGrp="1"/>
          </p:cNvSpPr>
          <p:nvPr>
            <p:ph type="body" idx="1"/>
          </p:nvPr>
        </p:nvSpPr>
        <p:spPr>
          <a:xfrm>
            <a:off x="3312002" y="360000"/>
            <a:ext cx="7560000" cy="597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lvl1pPr>
            <a:lvl2pPr marL="914400" lvl="1" indent="-228600" algn="l">
              <a:lnSpc>
                <a:spcPct val="100000"/>
              </a:lnSpc>
              <a:spcBef>
                <a:spcPts val="1200"/>
              </a:spcBef>
              <a:spcAft>
                <a:spcPts val="0"/>
              </a:spcAft>
              <a:buClr>
                <a:schemeClr val="dk1"/>
              </a:buClr>
              <a:buSzPts val="1800"/>
              <a:buNone/>
              <a:defRPr sz="1800">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3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lumn multi-content">
  <p:cSld name="Two column multi-content">
    <p:spTree>
      <p:nvGrpSpPr>
        <p:cNvPr id="1" name="Shape 96"/>
        <p:cNvGrpSpPr/>
        <p:nvPr/>
      </p:nvGrpSpPr>
      <p:grpSpPr>
        <a:xfrm>
          <a:off x="0" y="0"/>
          <a:ext cx="0" cy="0"/>
          <a:chOff x="0" y="0"/>
          <a:chExt cx="0" cy="0"/>
        </a:xfrm>
      </p:grpSpPr>
      <p:sp>
        <p:nvSpPr>
          <p:cNvPr id="97" name="Google Shape;97;p3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8" name="Google Shape;98;p36"/>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99" name="Google Shape;99;p36"/>
          <p:cNvSpPr txBox="1">
            <a:spLocks noGrp="1"/>
          </p:cNvSpPr>
          <p:nvPr>
            <p:ph type="body" idx="1"/>
          </p:nvPr>
        </p:nvSpPr>
        <p:spPr>
          <a:xfrm>
            <a:off x="360000" y="1800000"/>
            <a:ext cx="114732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0" name="Google Shape;100;p36"/>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1" name="Google Shape;101;p3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box and two column multi-content">
  <p:cSld name="Text box and two column multi-content">
    <p:spTree>
      <p:nvGrpSpPr>
        <p:cNvPr id="1" name="Shape 102"/>
        <p:cNvGrpSpPr/>
        <p:nvPr/>
      </p:nvGrpSpPr>
      <p:grpSpPr>
        <a:xfrm>
          <a:off x="0" y="0"/>
          <a:ext cx="0" cy="0"/>
          <a:chOff x="0" y="0"/>
          <a:chExt cx="0" cy="0"/>
        </a:xfrm>
      </p:grpSpPr>
      <p:sp>
        <p:nvSpPr>
          <p:cNvPr id="103" name="Google Shape;103;p3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 name="Google Shape;104;p37"/>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5" name="Google Shape;105;p37"/>
          <p:cNvSpPr txBox="1">
            <a:spLocks noGrp="1"/>
          </p:cNvSpPr>
          <p:nvPr>
            <p:ph type="body" idx="1"/>
          </p:nvPr>
        </p:nvSpPr>
        <p:spPr>
          <a:xfrm>
            <a:off x="360000" y="1800001"/>
            <a:ext cx="4680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37"/>
          <p:cNvSpPr txBox="1">
            <a:spLocks noGrp="1"/>
          </p:cNvSpPr>
          <p:nvPr>
            <p:ph type="body" idx="2"/>
          </p:nvPr>
        </p:nvSpPr>
        <p:spPr>
          <a:xfrm>
            <a:off x="5220000" y="1800001"/>
            <a:ext cx="6624000" cy="4319998"/>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7" name="Google Shape;107;p37"/>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08" name="Google Shape;108;p3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ubheading, one column text and multi-content">
  <p:cSld name="Subheading, one column text and multi-content">
    <p:bg>
      <p:bgPr>
        <a:solidFill>
          <a:schemeClr val="accent4"/>
        </a:solidFill>
        <a:effectLst/>
      </p:bgPr>
    </p:bg>
    <p:spTree>
      <p:nvGrpSpPr>
        <p:cNvPr id="1" name="Shape 109"/>
        <p:cNvGrpSpPr/>
        <p:nvPr/>
      </p:nvGrpSpPr>
      <p:grpSpPr>
        <a:xfrm>
          <a:off x="0" y="0"/>
          <a:ext cx="0" cy="0"/>
          <a:chOff x="0" y="0"/>
          <a:chExt cx="0" cy="0"/>
        </a:xfrm>
      </p:grpSpPr>
      <p:sp>
        <p:nvSpPr>
          <p:cNvPr id="110" name="Google Shape;110;p3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1" name="Google Shape;111;p38"/>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2" name="Google Shape;112;p38"/>
          <p:cNvSpPr txBox="1">
            <a:spLocks noGrp="1"/>
          </p:cNvSpPr>
          <p:nvPr>
            <p:ph type="body" idx="1"/>
          </p:nvPr>
        </p:nvSpPr>
        <p:spPr>
          <a:xfrm>
            <a:off x="360363" y="1799996"/>
            <a:ext cx="5615637"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38"/>
          <p:cNvSpPr txBox="1">
            <a:spLocks noGrp="1"/>
          </p:cNvSpPr>
          <p:nvPr>
            <p:ph type="body" idx="2"/>
          </p:nvPr>
        </p:nvSpPr>
        <p:spPr>
          <a:xfrm>
            <a:off x="360363" y="2879998"/>
            <a:ext cx="5615637"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38"/>
          <p:cNvSpPr txBox="1">
            <a:spLocks noGrp="1"/>
          </p:cNvSpPr>
          <p:nvPr>
            <p:ph type="body" idx="3"/>
          </p:nvPr>
        </p:nvSpPr>
        <p:spPr>
          <a:xfrm>
            <a:off x="6228000" y="1799996"/>
            <a:ext cx="5616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5" name="Google Shape;115;p38"/>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16" name="Google Shape;116;p3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heading, two column text and multi-content">
  <p:cSld name="Subheading, two column text and multi-content">
    <p:bg>
      <p:bgPr>
        <a:solidFill>
          <a:schemeClr val="accent6"/>
        </a:solidFill>
        <a:effectLst/>
      </p:bgPr>
    </p:bg>
    <p:spTree>
      <p:nvGrpSpPr>
        <p:cNvPr id="1" name="Shape 117"/>
        <p:cNvGrpSpPr/>
        <p:nvPr/>
      </p:nvGrpSpPr>
      <p:grpSpPr>
        <a:xfrm>
          <a:off x="0" y="0"/>
          <a:ext cx="0" cy="0"/>
          <a:chOff x="0" y="0"/>
          <a:chExt cx="0" cy="0"/>
        </a:xfrm>
      </p:grpSpPr>
      <p:sp>
        <p:nvSpPr>
          <p:cNvPr id="118" name="Google Shape;118;p3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9" name="Google Shape;119;p39"/>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0" name="Google Shape;120;p39"/>
          <p:cNvSpPr txBox="1">
            <a:spLocks noGrp="1"/>
          </p:cNvSpPr>
          <p:nvPr>
            <p:ph type="body" idx="1"/>
          </p:nvPr>
        </p:nvSpPr>
        <p:spPr>
          <a:xfrm>
            <a:off x="360363" y="1799996"/>
            <a:ext cx="7560000" cy="86400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9"/>
          <p:cNvSpPr txBox="1">
            <a:spLocks noGrp="1"/>
          </p:cNvSpPr>
          <p:nvPr>
            <p:ph type="body" idx="2"/>
          </p:nvPr>
        </p:nvSpPr>
        <p:spPr>
          <a:xfrm>
            <a:off x="360363" y="2879998"/>
            <a:ext cx="7560000" cy="323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39"/>
          <p:cNvSpPr txBox="1">
            <a:spLocks noGrp="1"/>
          </p:cNvSpPr>
          <p:nvPr>
            <p:ph type="body" idx="3"/>
          </p:nvPr>
        </p:nvSpPr>
        <p:spPr>
          <a:xfrm>
            <a:off x="8172000" y="1799996"/>
            <a:ext cx="3672000" cy="4320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3" name="Google Shape;123;p39"/>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4" name="Google Shape;124;p3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ubheading box, three column text and multi-content">
  <p:cSld name="Subheading box, three column text and multi-content">
    <p:bg>
      <p:bgPr>
        <a:solidFill>
          <a:schemeClr val="accent4"/>
        </a:solidFill>
        <a:effectLst/>
      </p:bgPr>
    </p:bg>
    <p:spTree>
      <p:nvGrpSpPr>
        <p:cNvPr id="1" name="Shape 125"/>
        <p:cNvGrpSpPr/>
        <p:nvPr/>
      </p:nvGrpSpPr>
      <p:grpSpPr>
        <a:xfrm>
          <a:off x="0" y="0"/>
          <a:ext cx="0" cy="0"/>
          <a:chOff x="0" y="0"/>
          <a:chExt cx="0" cy="0"/>
        </a:xfrm>
      </p:grpSpPr>
      <p:sp>
        <p:nvSpPr>
          <p:cNvPr id="126" name="Google Shape;126;p4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7" name="Google Shape;127;p40"/>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28" name="Google Shape;128;p40"/>
          <p:cNvSpPr txBox="1">
            <a:spLocks noGrp="1"/>
          </p:cNvSpPr>
          <p:nvPr>
            <p:ph type="body" idx="1"/>
          </p:nvPr>
        </p:nvSpPr>
        <p:spPr>
          <a:xfrm>
            <a:off x="360362" y="1800000"/>
            <a:ext cx="8531999" cy="86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40"/>
          <p:cNvSpPr txBox="1">
            <a:spLocks noGrp="1"/>
          </p:cNvSpPr>
          <p:nvPr>
            <p:ph type="body" idx="2"/>
          </p:nvPr>
        </p:nvSpPr>
        <p:spPr>
          <a:xfrm>
            <a:off x="360363" y="2879999"/>
            <a:ext cx="8532000" cy="32040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0"/>
          <p:cNvSpPr txBox="1">
            <a:spLocks noGrp="1"/>
          </p:cNvSpPr>
          <p:nvPr>
            <p:ph type="body" idx="3"/>
          </p:nvPr>
        </p:nvSpPr>
        <p:spPr>
          <a:xfrm>
            <a:off x="9072563" y="1800225"/>
            <a:ext cx="2735262" cy="4283773"/>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1" name="Google Shape;131;p40"/>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32" name="Google Shape;132;p4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accent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arge multi-content with small multi-content">
  <p:cSld name="Large multi-content with small multi-content">
    <p:spTree>
      <p:nvGrpSpPr>
        <p:cNvPr id="1" name="Shape 133"/>
        <p:cNvGrpSpPr/>
        <p:nvPr/>
      </p:nvGrpSpPr>
      <p:grpSpPr>
        <a:xfrm>
          <a:off x="0" y="0"/>
          <a:ext cx="0" cy="0"/>
          <a:chOff x="0" y="0"/>
          <a:chExt cx="0" cy="0"/>
        </a:xfrm>
      </p:grpSpPr>
      <p:sp>
        <p:nvSpPr>
          <p:cNvPr id="134" name="Google Shape;134;p4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41"/>
          <p:cNvSpPr txBox="1">
            <a:spLocks noGrp="1"/>
          </p:cNvSpPr>
          <p:nvPr>
            <p:ph type="body" idx="1"/>
          </p:nvPr>
        </p:nvSpPr>
        <p:spPr>
          <a:xfrm>
            <a:off x="360000" y="1547999"/>
            <a:ext cx="7560000" cy="46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6" name="Google Shape;136;p41"/>
          <p:cNvCxnSpPr/>
          <p:nvPr/>
        </p:nvCxnSpPr>
        <p:spPr>
          <a:xfrm>
            <a:off x="8172000" y="1548000"/>
            <a:ext cx="3708000" cy="0"/>
          </a:xfrm>
          <a:prstGeom prst="straightConnector1">
            <a:avLst/>
          </a:prstGeom>
          <a:noFill/>
          <a:ln w="9525" cap="flat" cmpd="sng">
            <a:solidFill>
              <a:schemeClr val="dk1"/>
            </a:solidFill>
            <a:prstDash val="solid"/>
            <a:miter lim="800000"/>
            <a:headEnd type="none" w="sm" len="sm"/>
            <a:tailEnd type="none" w="sm" len="sm"/>
          </a:ln>
        </p:spPr>
      </p:cxnSp>
      <p:sp>
        <p:nvSpPr>
          <p:cNvPr id="137" name="Google Shape;137;p41"/>
          <p:cNvSpPr txBox="1">
            <a:spLocks noGrp="1"/>
          </p:cNvSpPr>
          <p:nvPr>
            <p:ph type="body" idx="2"/>
          </p:nvPr>
        </p:nvSpPr>
        <p:spPr>
          <a:xfrm>
            <a:off x="8172000" y="1800000"/>
            <a:ext cx="3672000"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1"/>
          <p:cNvSpPr txBox="1">
            <a:spLocks noGrp="1"/>
          </p:cNvSpPr>
          <p:nvPr>
            <p:ph type="body" idx="3"/>
          </p:nvPr>
        </p:nvSpPr>
        <p:spPr>
          <a:xfrm>
            <a:off x="8172000" y="5219998"/>
            <a:ext cx="3672000" cy="90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41"/>
          <p:cNvCxnSpPr/>
          <p:nvPr/>
        </p:nvCxnSpPr>
        <p:spPr>
          <a:xfrm>
            <a:off x="8172000" y="6227998"/>
            <a:ext cx="3708000" cy="2"/>
          </a:xfrm>
          <a:prstGeom prst="straightConnector1">
            <a:avLst/>
          </a:prstGeom>
          <a:noFill/>
          <a:ln w="9525" cap="flat" cmpd="sng">
            <a:solidFill>
              <a:schemeClr val="dk1"/>
            </a:solidFill>
            <a:prstDash val="solid"/>
            <a:miter lim="800000"/>
            <a:headEnd type="none" w="sm" len="sm"/>
            <a:tailEnd type="none" w="sm" len="sm"/>
          </a:ln>
        </p:spPr>
      </p:cxnSp>
      <p:sp>
        <p:nvSpPr>
          <p:cNvPr id="140" name="Google Shape;140;p4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arge multi-content with two small multi-content">
  <p:cSld name="Large multi-content with two small multi-content">
    <p:spTree>
      <p:nvGrpSpPr>
        <p:cNvPr id="1" name="Shape 141"/>
        <p:cNvGrpSpPr/>
        <p:nvPr/>
      </p:nvGrpSpPr>
      <p:grpSpPr>
        <a:xfrm>
          <a:off x="0" y="0"/>
          <a:ext cx="0" cy="0"/>
          <a:chOff x="0" y="0"/>
          <a:chExt cx="0" cy="0"/>
        </a:xfrm>
      </p:grpSpPr>
      <p:cxnSp>
        <p:nvCxnSpPr>
          <p:cNvPr id="142" name="Google Shape;142;p42"/>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43" name="Google Shape;143;p42"/>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2"/>
          <p:cNvSpPr txBox="1">
            <a:spLocks noGrp="1"/>
          </p:cNvSpPr>
          <p:nvPr>
            <p:ph type="body" idx="1"/>
          </p:nvPr>
        </p:nvSpPr>
        <p:spPr>
          <a:xfrm>
            <a:off x="538901" y="1800000"/>
            <a:ext cx="6229098" cy="453520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5" name="Google Shape;145;p42"/>
          <p:cNvCxnSpPr/>
          <p:nvPr/>
        </p:nvCxnSpPr>
        <p:spPr>
          <a:xfrm>
            <a:off x="6948000" y="1728000"/>
            <a:ext cx="0" cy="4608000"/>
          </a:xfrm>
          <a:prstGeom prst="straightConnector1">
            <a:avLst/>
          </a:prstGeom>
          <a:noFill/>
          <a:ln w="9525" cap="flat" cmpd="sng">
            <a:solidFill>
              <a:schemeClr val="dk1"/>
            </a:solidFill>
            <a:prstDash val="solid"/>
            <a:miter lim="800000"/>
            <a:headEnd type="none" w="sm" len="sm"/>
            <a:tailEnd type="none" w="sm" len="sm"/>
          </a:ln>
        </p:spPr>
      </p:cxnSp>
      <p:sp>
        <p:nvSpPr>
          <p:cNvPr id="146" name="Google Shape;146;p42"/>
          <p:cNvSpPr txBox="1">
            <a:spLocks noGrp="1"/>
          </p:cNvSpPr>
          <p:nvPr>
            <p:ph type="body" idx="2"/>
          </p:nvPr>
        </p:nvSpPr>
        <p:spPr>
          <a:xfrm>
            <a:off x="7127998" y="1799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2"/>
          <p:cNvSpPr txBox="1">
            <a:spLocks noGrp="1"/>
          </p:cNvSpPr>
          <p:nvPr>
            <p:ph type="body" idx="3"/>
          </p:nvPr>
        </p:nvSpPr>
        <p:spPr>
          <a:xfrm>
            <a:off x="7127998" y="3923999"/>
            <a:ext cx="4715997" cy="1979999"/>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solidFill>
                  <a:schemeClr val="dk1"/>
                </a:solidFill>
              </a:defRPr>
            </a:lvl1pPr>
            <a:lvl2pPr marL="914400" lvl="1" indent="-228600" algn="l">
              <a:lnSpc>
                <a:spcPct val="100000"/>
              </a:lnSpc>
              <a:spcBef>
                <a:spcPts val="1200"/>
              </a:spcBef>
              <a:spcAft>
                <a:spcPts val="0"/>
              </a:spcAft>
              <a:buClr>
                <a:schemeClr val="dk1"/>
              </a:buClr>
              <a:buSzPts val="1800"/>
              <a:buNone/>
              <a:defRPr>
                <a:solidFill>
                  <a:schemeClr val="dk1"/>
                </a:solidFill>
              </a:defRPr>
            </a:lvl2pPr>
            <a:lvl3pPr marL="1371600" lvl="2" indent="-228600" algn="l">
              <a:lnSpc>
                <a:spcPct val="100000"/>
              </a:lnSpc>
              <a:spcBef>
                <a:spcPts val="600"/>
              </a:spcBef>
              <a:spcAft>
                <a:spcPts val="0"/>
              </a:spcAft>
              <a:buClr>
                <a:schemeClr val="dk1"/>
              </a:buClr>
              <a:buSzPts val="1800"/>
              <a:buNone/>
              <a:defRPr>
                <a:solidFill>
                  <a:schemeClr val="dk1"/>
                </a:solidFill>
              </a:defRPr>
            </a:lvl3pPr>
            <a:lvl4pPr marL="1828800" lvl="3" indent="-342900" algn="l">
              <a:lnSpc>
                <a:spcPct val="100000"/>
              </a:lnSpc>
              <a:spcBef>
                <a:spcPts val="600"/>
              </a:spcBef>
              <a:spcAft>
                <a:spcPts val="0"/>
              </a:spcAft>
              <a:buClr>
                <a:schemeClr val="dk1"/>
              </a:buClr>
              <a:buSzPts val="1800"/>
              <a:buChar char="•"/>
              <a:defRPr>
                <a:solidFill>
                  <a:schemeClr val="dk1"/>
                </a:solidFill>
              </a:defRPr>
            </a:lvl4pPr>
            <a:lvl5pPr marL="2286000" lvl="4" indent="-342900" algn="l">
              <a:lnSpc>
                <a:spcPct val="100000"/>
              </a:lnSpc>
              <a:spcBef>
                <a:spcPts val="600"/>
              </a:spcBef>
              <a:spcAft>
                <a:spcPts val="0"/>
              </a:spcAft>
              <a:buClr>
                <a:schemeClr val="dk1"/>
              </a:buClr>
              <a:buSzPts val="1800"/>
              <a:buChar char="–"/>
              <a:defRPr>
                <a:solidFill>
                  <a:schemeClr val="dk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2"/>
          <p:cNvSpPr txBox="1">
            <a:spLocks noGrp="1"/>
          </p:cNvSpPr>
          <p:nvPr>
            <p:ph type="body" idx="4"/>
          </p:nvPr>
        </p:nvSpPr>
        <p:spPr>
          <a:xfrm>
            <a:off x="7127998" y="6048000"/>
            <a:ext cx="4716000" cy="288000"/>
          </a:xfrm>
          <a:prstGeom prst="rect">
            <a:avLst/>
          </a:prstGeom>
          <a:noFill/>
          <a:ln>
            <a:noFill/>
          </a:ln>
        </p:spPr>
        <p:txBody>
          <a:bodyPr spcFirstLastPara="1" wrap="square" lIns="0" tIns="0" rIns="0" bIns="0" anchor="b" anchorCtr="0">
            <a:normAutofit/>
          </a:bodyPr>
          <a:lstStyle>
            <a:lvl1pPr marL="457200" lvl="0" indent="-228600" algn="l">
              <a:lnSpc>
                <a:spcPct val="100000"/>
              </a:lnSpc>
              <a:spcBef>
                <a:spcPts val="0"/>
              </a:spcBef>
              <a:spcAft>
                <a:spcPts val="0"/>
              </a:spcAft>
              <a:buClr>
                <a:schemeClr val="dk1"/>
              </a:buClr>
              <a:buSzPts val="1200"/>
              <a:buNone/>
              <a:defRPr sz="12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 Introduction">
  <p:cSld name="Acknowledgement / Introduction">
    <p:spTree>
      <p:nvGrpSpPr>
        <p:cNvPr id="1" name="Shape 28"/>
        <p:cNvGrpSpPr/>
        <p:nvPr/>
      </p:nvGrpSpPr>
      <p:grpSpPr>
        <a:xfrm>
          <a:off x="0" y="0"/>
          <a:ext cx="0" cy="0"/>
          <a:chOff x="0" y="0"/>
          <a:chExt cx="0" cy="0"/>
        </a:xfrm>
      </p:grpSpPr>
      <p:sp>
        <p:nvSpPr>
          <p:cNvPr id="29" name="Google Shape;29;p23"/>
          <p:cNvSpPr/>
          <p:nvPr/>
        </p:nvSpPr>
        <p:spPr>
          <a:xfrm>
            <a:off x="0" y="0"/>
            <a:ext cx="2520001" cy="6858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0" name="Google Shape;30;p23"/>
          <p:cNvSpPr/>
          <p:nvPr/>
        </p:nvSpPr>
        <p:spPr>
          <a:xfrm>
            <a:off x="2520000" y="0"/>
            <a:ext cx="1260000" cy="6858000"/>
          </a:xfrm>
          <a:prstGeom prst="rect">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1" name="Google Shape;31;p23"/>
          <p:cNvSpPr/>
          <p:nvPr/>
        </p:nvSpPr>
        <p:spPr>
          <a:xfrm>
            <a:off x="3780000" y="0"/>
            <a:ext cx="1260000" cy="6858000"/>
          </a:xfrm>
          <a:prstGeom prst="rect">
            <a:avLst/>
          </a:prstGeom>
          <a:solidFill>
            <a:schemeClr val="accent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32" name="Google Shape;32;p23"/>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3" name="Google Shape;33;p23"/>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34" name="Google Shape;34;p23"/>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a:spLocks noGrp="1"/>
          </p:cNvSpPr>
          <p:nvPr>
            <p:ph type="pic" idx="2"/>
          </p:nvPr>
        </p:nvSpPr>
        <p:spPr>
          <a:xfrm>
            <a:off x="0" y="0"/>
            <a:ext cx="5040000" cy="6858000"/>
          </a:xfrm>
          <a:prstGeom prst="rect">
            <a:avLst/>
          </a:prstGeom>
          <a:noFill/>
          <a:ln>
            <a:noFill/>
          </a:ln>
        </p:spPr>
      </p:sp>
      <p:sp>
        <p:nvSpPr>
          <p:cNvPr id="36" name="Google Shape;36;p23"/>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harts with supporting text">
  <p:cSld name="Two charts with supporting text">
    <p:spTree>
      <p:nvGrpSpPr>
        <p:cNvPr id="1" name="Shape 150"/>
        <p:cNvGrpSpPr/>
        <p:nvPr/>
      </p:nvGrpSpPr>
      <p:grpSpPr>
        <a:xfrm>
          <a:off x="0" y="0"/>
          <a:ext cx="0" cy="0"/>
          <a:chOff x="0" y="0"/>
          <a:chExt cx="0" cy="0"/>
        </a:xfrm>
      </p:grpSpPr>
      <p:cxnSp>
        <p:nvCxnSpPr>
          <p:cNvPr id="151" name="Google Shape;151;p43"/>
          <p:cNvCxnSpPr/>
          <p:nvPr/>
        </p:nvCxnSpPr>
        <p:spPr>
          <a:xfrm>
            <a:off x="360000" y="360000"/>
            <a:ext cx="0" cy="5976000"/>
          </a:xfrm>
          <a:prstGeom prst="straightConnector1">
            <a:avLst/>
          </a:prstGeom>
          <a:noFill/>
          <a:ln w="9525" cap="flat" cmpd="sng">
            <a:solidFill>
              <a:schemeClr val="dk1"/>
            </a:solidFill>
            <a:prstDash val="solid"/>
            <a:miter lim="800000"/>
            <a:headEnd type="none" w="sm" len="sm"/>
            <a:tailEnd type="none" w="sm" len="sm"/>
          </a:ln>
        </p:spPr>
      </p:cxnSp>
      <p:sp>
        <p:nvSpPr>
          <p:cNvPr id="152" name="Google Shape;152;p43"/>
          <p:cNvSpPr txBox="1">
            <a:spLocks noGrp="1"/>
          </p:cNvSpPr>
          <p:nvPr>
            <p:ph type="title"/>
          </p:nvPr>
        </p:nvSpPr>
        <p:spPr>
          <a:xfrm>
            <a:off x="54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3"/>
          <p:cNvSpPr>
            <a:spLocks noGrp="1"/>
          </p:cNvSpPr>
          <p:nvPr>
            <p:ph type="chart" idx="2"/>
          </p:nvPr>
        </p:nvSpPr>
        <p:spPr>
          <a:xfrm>
            <a:off x="539750" y="1547999"/>
            <a:ext cx="7560000" cy="3888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4" name="Google Shape;154;p43"/>
          <p:cNvSpPr txBox="1">
            <a:spLocks noGrp="1"/>
          </p:cNvSpPr>
          <p:nvPr>
            <p:ph type="body" idx="1"/>
          </p:nvPr>
        </p:nvSpPr>
        <p:spPr>
          <a:xfrm>
            <a:off x="539750" y="5544000"/>
            <a:ext cx="7560000"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5" name="Google Shape;155;p43"/>
          <p:cNvCxnSpPr/>
          <p:nvPr/>
        </p:nvCxnSpPr>
        <p:spPr>
          <a:xfrm>
            <a:off x="8928000" y="3276000"/>
            <a:ext cx="0" cy="3060000"/>
          </a:xfrm>
          <a:prstGeom prst="straightConnector1">
            <a:avLst/>
          </a:prstGeom>
          <a:noFill/>
          <a:ln w="9525" cap="flat" cmpd="sng">
            <a:solidFill>
              <a:schemeClr val="dk1"/>
            </a:solidFill>
            <a:prstDash val="solid"/>
            <a:miter lim="800000"/>
            <a:headEnd type="none" w="sm" len="sm"/>
            <a:tailEnd type="none" w="sm" len="sm"/>
          </a:ln>
        </p:spPr>
      </p:cxnSp>
      <p:sp>
        <p:nvSpPr>
          <p:cNvPr id="156" name="Google Shape;156;p43"/>
          <p:cNvSpPr>
            <a:spLocks noGrp="1"/>
          </p:cNvSpPr>
          <p:nvPr>
            <p:ph type="chart" idx="3"/>
          </p:nvPr>
        </p:nvSpPr>
        <p:spPr>
          <a:xfrm>
            <a:off x="9108000" y="3276000"/>
            <a:ext cx="2736000" cy="2159999"/>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R="0" lvl="1"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R="0" lvl="2"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R="0" lvl="3"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R="0" lvl="4"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R="0" lvl="5"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57" name="Google Shape;157;p43"/>
          <p:cNvSpPr txBox="1">
            <a:spLocks noGrp="1"/>
          </p:cNvSpPr>
          <p:nvPr>
            <p:ph type="body" idx="4"/>
          </p:nvPr>
        </p:nvSpPr>
        <p:spPr>
          <a:xfrm>
            <a:off x="9108000" y="5544000"/>
            <a:ext cx="2735999" cy="79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sz="1800" b="0">
                <a:solidFill>
                  <a:schemeClr val="dk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dk1"/>
              </a:buClr>
              <a:buSzPts val="1800"/>
              <a:buNone/>
              <a:defRPr sz="1800" b="0">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dk1"/>
              </a:buClr>
              <a:buSzPts val="1200"/>
              <a:buNone/>
              <a:defRPr sz="1200"/>
            </a:lvl3pPr>
            <a:lvl4pPr marL="1828800" lvl="3" indent="-304800" algn="l">
              <a:lnSpc>
                <a:spcPct val="100000"/>
              </a:lnSpc>
              <a:spcBef>
                <a:spcPts val="600"/>
              </a:spcBef>
              <a:spcAft>
                <a:spcPts val="0"/>
              </a:spcAft>
              <a:buClr>
                <a:schemeClr val="dk1"/>
              </a:buClr>
              <a:buSzPts val="1200"/>
              <a:buChar char="•"/>
              <a:defRPr sz="1200"/>
            </a:lvl4pPr>
            <a:lvl5pPr marL="2286000" lvl="4" indent="-304800" algn="l">
              <a:lnSpc>
                <a:spcPct val="100000"/>
              </a:lnSpc>
              <a:spcBef>
                <a:spcPts val="600"/>
              </a:spcBef>
              <a:spcAft>
                <a:spcPts val="0"/>
              </a:spcAft>
              <a:buClr>
                <a:schemeClr val="dk1"/>
              </a:buClr>
              <a:buSzPts val="1200"/>
              <a:buChar char="–"/>
              <a:defRPr sz="12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4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multi-content comparison">
  <p:cSld name="Two multi-content comparison">
    <p:spTree>
      <p:nvGrpSpPr>
        <p:cNvPr id="1" name="Shape 159"/>
        <p:cNvGrpSpPr/>
        <p:nvPr/>
      </p:nvGrpSpPr>
      <p:grpSpPr>
        <a:xfrm>
          <a:off x="0" y="0"/>
          <a:ext cx="0" cy="0"/>
          <a:chOff x="0" y="0"/>
          <a:chExt cx="0" cy="0"/>
        </a:xfrm>
      </p:grpSpPr>
      <p:sp>
        <p:nvSpPr>
          <p:cNvPr id="160" name="Google Shape;160;p4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61" name="Google Shape;161;p4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2" name="Google Shape;162;p44"/>
          <p:cNvSpPr txBox="1">
            <a:spLocks noGrp="1"/>
          </p:cNvSpPr>
          <p:nvPr>
            <p:ph type="body" idx="1"/>
          </p:nvPr>
        </p:nvSpPr>
        <p:spPr>
          <a:xfrm>
            <a:off x="359999"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44"/>
          <p:cNvSpPr txBox="1">
            <a:spLocks noGrp="1"/>
          </p:cNvSpPr>
          <p:nvPr>
            <p:ph type="body" idx="2"/>
          </p:nvPr>
        </p:nvSpPr>
        <p:spPr>
          <a:xfrm>
            <a:off x="6444000" y="1800000"/>
            <a:ext cx="5400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sz="2000"/>
            </a:lvl1pPr>
            <a:lvl2pPr marL="914400" lvl="1" indent="-228600" algn="l">
              <a:lnSpc>
                <a:spcPct val="100000"/>
              </a:lnSpc>
              <a:spcBef>
                <a:spcPts val="1200"/>
              </a:spcBef>
              <a:spcAft>
                <a:spcPts val="0"/>
              </a:spcAft>
              <a:buClr>
                <a:schemeClr val="dk1"/>
              </a:buClr>
              <a:buSzPts val="1800"/>
              <a:buNone/>
              <a:defRPr sz="1800"/>
            </a:lvl2pPr>
            <a:lvl3pPr marL="1371600" lvl="2" indent="-228600" algn="l">
              <a:lnSpc>
                <a:spcPct val="100000"/>
              </a:lnSpc>
              <a:spcBef>
                <a:spcPts val="600"/>
              </a:spcBef>
              <a:spcAft>
                <a:spcPts val="0"/>
              </a:spcAft>
              <a:buClr>
                <a:schemeClr val="dk1"/>
              </a:buClr>
              <a:buSzPts val="1800"/>
              <a:buNone/>
              <a:defRPr sz="1800"/>
            </a:lvl3pPr>
            <a:lvl4pPr marL="1828800" lvl="3" indent="-342900" algn="l">
              <a:lnSpc>
                <a:spcPct val="100000"/>
              </a:lnSpc>
              <a:spcBef>
                <a:spcPts val="600"/>
              </a:spcBef>
              <a:spcAft>
                <a:spcPts val="0"/>
              </a:spcAft>
              <a:buClr>
                <a:schemeClr val="dk1"/>
              </a:buClr>
              <a:buSzPts val="1800"/>
              <a:buChar char="•"/>
              <a:defRPr sz="1800"/>
            </a:lvl4pPr>
            <a:lvl5pPr marL="2286000" lvl="4" indent="-342900" algn="l">
              <a:lnSpc>
                <a:spcPct val="100000"/>
              </a:lnSpc>
              <a:spcBef>
                <a:spcPts val="600"/>
              </a:spcBef>
              <a:spcAft>
                <a:spcPts val="0"/>
              </a:spcAft>
              <a:buClr>
                <a:schemeClr val="dk1"/>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4" name="Google Shape;164;p44"/>
          <p:cNvCxnSpPr/>
          <p:nvPr/>
        </p:nvCxnSpPr>
        <p:spPr>
          <a:xfrm>
            <a:off x="360000" y="622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165" name="Google Shape;165;p4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4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4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SW Gov Logo">
  <p:cSld name="NSW Gov Logo">
    <p:spTree>
      <p:nvGrpSpPr>
        <p:cNvPr id="1" name="Shape 1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multi-content">
  <p:cSld name="One column multi-content">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3600"/>
              <a:buFont typeface="Public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0" name="Google Shape;40;p24"/>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1" name="Google Shape;41;p2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000"/>
              <a:buNone/>
              <a:defRPr>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2" name="Google Shape;42;p24"/>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43" name="Google Shape;43;p2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lt1"/>
        </a:solidFill>
        <a:effectLst/>
      </p:bgPr>
    </p:bg>
    <p:spTree>
      <p:nvGrpSpPr>
        <p:cNvPr id="1" name="Shape 44"/>
        <p:cNvGrpSpPr/>
        <p:nvPr/>
      </p:nvGrpSpPr>
      <p:grpSpPr>
        <a:xfrm>
          <a:off x="0" y="0"/>
          <a:ext cx="0" cy="0"/>
          <a:chOff x="0" y="0"/>
          <a:chExt cx="0" cy="0"/>
        </a:xfrm>
      </p:grpSpPr>
      <p:sp>
        <p:nvSpPr>
          <p:cNvPr id="45" name="Google Shape;45;p27"/>
          <p:cNvSpPr txBox="1">
            <a:spLocks noGrp="1"/>
          </p:cNvSpPr>
          <p:nvPr>
            <p:ph type="body" idx="1"/>
          </p:nvPr>
        </p:nvSpPr>
        <p:spPr>
          <a:xfrm>
            <a:off x="360000" y="359999"/>
            <a:ext cx="8280000" cy="68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1"/>
              </a:buClr>
              <a:buSzPts val="1200"/>
              <a:buNone/>
              <a:defRPr sz="1200" b="0">
                <a:solidFill>
                  <a:schemeClr val="accent1"/>
                </a:solidFill>
                <a:latin typeface="Public Sans SemiBold"/>
                <a:ea typeface="Public Sans SemiBold"/>
                <a:cs typeface="Public Sans SemiBold"/>
                <a:sym typeface="Public Sans SemiBold"/>
              </a:defRPr>
            </a:lvl1pPr>
            <a:lvl2pPr marL="914400" lvl="1" indent="-228600" algn="l">
              <a:lnSpc>
                <a:spcPct val="100000"/>
              </a:lnSpc>
              <a:spcBef>
                <a:spcPts val="0"/>
              </a:spcBef>
              <a:spcAft>
                <a:spcPts val="0"/>
              </a:spcAft>
              <a:buClr>
                <a:schemeClr val="accent1"/>
              </a:buClr>
              <a:buSzPts val="1600"/>
              <a:buNone/>
              <a:defRPr sz="1600">
                <a:solidFill>
                  <a:schemeClr val="accent1"/>
                </a:solidFill>
                <a:latin typeface="Public Sans Light"/>
                <a:ea typeface="Public Sans Light"/>
                <a:cs typeface="Public Sans Light"/>
                <a:sym typeface="Public Sans Light"/>
              </a:defRPr>
            </a:lvl2pPr>
            <a:lvl3pPr marL="1371600" lvl="2" indent="-228600" algn="l">
              <a:lnSpc>
                <a:spcPct val="100000"/>
              </a:lnSpc>
              <a:spcBef>
                <a:spcPts val="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p:nvPr/>
        </p:nvSpPr>
        <p:spPr>
          <a:xfrm>
            <a:off x="0" y="1548000"/>
            <a:ext cx="12192001" cy="1800000"/>
          </a:xfrm>
          <a:prstGeom prst="rect">
            <a:avLst/>
          </a:prstGeom>
          <a:solidFill>
            <a:schemeClr val="accent2"/>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47" name="Google Shape;47;p27"/>
          <p:cNvSpPr/>
          <p:nvPr/>
        </p:nvSpPr>
        <p:spPr>
          <a:xfrm>
            <a:off x="0" y="3348000"/>
            <a:ext cx="12192001" cy="3510000"/>
          </a:xfrm>
          <a:prstGeom prst="rect">
            <a:avLst/>
          </a:prstGeom>
          <a:solidFill>
            <a:schemeClr val="accent1"/>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accent1"/>
              </a:solidFill>
              <a:latin typeface="Public Sans Light"/>
              <a:ea typeface="Public Sans Light"/>
              <a:cs typeface="Public Sans Light"/>
              <a:sym typeface="Public Sans Light"/>
            </a:endParaRPr>
          </a:p>
        </p:txBody>
      </p:sp>
      <p:sp>
        <p:nvSpPr>
          <p:cNvPr id="48" name="Google Shape;48;p27"/>
          <p:cNvSpPr txBox="1">
            <a:spLocks noGrp="1"/>
          </p:cNvSpPr>
          <p:nvPr>
            <p:ph type="title"/>
          </p:nvPr>
        </p:nvSpPr>
        <p:spPr>
          <a:xfrm>
            <a:off x="360000" y="3960000"/>
            <a:ext cx="8280000" cy="1224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800"/>
              <a:buFont typeface="Public Sans"/>
              <a:buNone/>
              <a:defRPr sz="4800">
                <a:solidFill>
                  <a:schemeClr val="lt1"/>
                </a:solidFill>
                <a:latin typeface="Public Sans"/>
                <a:ea typeface="Public Sans"/>
                <a:cs typeface="Public Sans"/>
                <a:sym typeface="Public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7"/>
          <p:cNvSpPr txBox="1">
            <a:spLocks noGrp="1"/>
          </p:cNvSpPr>
          <p:nvPr>
            <p:ph type="body" idx="2"/>
          </p:nvPr>
        </p:nvSpPr>
        <p:spPr>
          <a:xfrm>
            <a:off x="359999" y="5292000"/>
            <a:ext cx="8280000" cy="7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2000"/>
              <a:buNone/>
              <a:defRPr sz="2000">
                <a:solidFill>
                  <a:schemeClr val="lt1"/>
                </a:solidFill>
                <a:latin typeface="Public Sans"/>
                <a:ea typeface="Public Sans"/>
                <a:cs typeface="Public Sans"/>
                <a:sym typeface="Public Sans"/>
              </a:defRPr>
            </a:lvl1pPr>
            <a:lvl2pPr marL="914400" lvl="1" indent="-228600" algn="l">
              <a:lnSpc>
                <a:spcPct val="100000"/>
              </a:lnSpc>
              <a:spcBef>
                <a:spcPts val="1200"/>
              </a:spcBef>
              <a:spcAft>
                <a:spcPts val="0"/>
              </a:spcAft>
              <a:buClr>
                <a:schemeClr val="lt1"/>
              </a:buClr>
              <a:buSzPts val="2000"/>
              <a:buNone/>
              <a:defRPr sz="2000">
                <a:solidFill>
                  <a:schemeClr val="lt1"/>
                </a:solidFill>
              </a:defRPr>
            </a:lvl2pPr>
            <a:lvl3pPr marL="1371600" lvl="2" indent="-228600" algn="l">
              <a:lnSpc>
                <a:spcPct val="100000"/>
              </a:lnSpc>
              <a:spcBef>
                <a:spcPts val="600"/>
              </a:spcBef>
              <a:spcAft>
                <a:spcPts val="0"/>
              </a:spcAft>
              <a:buClr>
                <a:schemeClr val="lt1"/>
              </a:buClr>
              <a:buSzPts val="2000"/>
              <a:buNone/>
              <a:defRPr sz="2000">
                <a:solidFill>
                  <a:schemeClr val="lt1"/>
                </a:solidFill>
              </a:defRPr>
            </a:lvl3pPr>
            <a:lvl4pPr marL="1828800" lvl="3" indent="-355600" algn="l">
              <a:lnSpc>
                <a:spcPct val="100000"/>
              </a:lnSpc>
              <a:spcBef>
                <a:spcPts val="600"/>
              </a:spcBef>
              <a:spcAft>
                <a:spcPts val="0"/>
              </a:spcAft>
              <a:buClr>
                <a:schemeClr val="lt1"/>
              </a:buClr>
              <a:buSzPts val="2000"/>
              <a:buChar char="•"/>
              <a:defRPr sz="2000">
                <a:solidFill>
                  <a:schemeClr val="lt1"/>
                </a:solidFill>
              </a:defRPr>
            </a:lvl4pPr>
            <a:lvl5pPr marL="2286000" lvl="4" indent="-355600" algn="l">
              <a:lnSpc>
                <a:spcPct val="100000"/>
              </a:lnSpc>
              <a:spcBef>
                <a:spcPts val="600"/>
              </a:spcBef>
              <a:spcAft>
                <a:spcPts val="0"/>
              </a:spcAft>
              <a:buClr>
                <a:schemeClr val="lt1"/>
              </a:buClr>
              <a:buSzPts val="2000"/>
              <a:buChar char="–"/>
              <a:defRPr sz="2000">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7"/>
          <p:cNvSpPr txBox="1">
            <a:spLocks noGrp="1"/>
          </p:cNvSpPr>
          <p:nvPr>
            <p:ph type="body" idx="3"/>
          </p:nvPr>
        </p:nvSpPr>
        <p:spPr>
          <a:xfrm>
            <a:off x="8952000" y="3960000"/>
            <a:ext cx="2880000" cy="2880000"/>
          </a:xfrm>
          <a:prstGeom prst="rect">
            <a:avLst/>
          </a:prstGeom>
          <a:noFill/>
          <a:ln>
            <a:noFill/>
          </a:ln>
        </p:spPr>
        <p:txBody>
          <a:bodyPr spcFirstLastPara="1" wrap="square" lIns="0" tIns="0" rIns="0" bIns="0" anchor="b" anchorCtr="0">
            <a:noAutofit/>
          </a:bodyPr>
          <a:lstStyle>
            <a:lvl1pPr marL="457200" lvl="0" indent="-228600" algn="r">
              <a:lnSpc>
                <a:spcPct val="80000"/>
              </a:lnSpc>
              <a:spcBef>
                <a:spcPts val="0"/>
              </a:spcBef>
              <a:spcAft>
                <a:spcPts val="0"/>
              </a:spcAft>
              <a:buClr>
                <a:schemeClr val="lt1"/>
              </a:buClr>
              <a:buSzPts val="19000"/>
              <a:buNone/>
              <a:defRPr sz="19000">
                <a:solidFill>
                  <a:schemeClr val="lt1"/>
                </a:solidFill>
                <a:latin typeface="Public Sans Light"/>
                <a:ea typeface="Public Sans Light"/>
                <a:cs typeface="Public Sans Light"/>
                <a:sym typeface="Public Sans Light"/>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600"/>
              </a:spcBef>
              <a:spcAft>
                <a:spcPts val="0"/>
              </a:spcAft>
              <a:buClr>
                <a:schemeClr val="lt1"/>
              </a:buClr>
              <a:buSzPts val="1800"/>
              <a:buNone/>
              <a:defRPr>
                <a:solidFill>
                  <a:schemeClr val="lt1"/>
                </a:solidFill>
              </a:defRPr>
            </a:lvl3pPr>
            <a:lvl4pPr marL="1828800" lvl="3" indent="-342900" algn="l">
              <a:lnSpc>
                <a:spcPct val="100000"/>
              </a:lnSpc>
              <a:spcBef>
                <a:spcPts val="600"/>
              </a:spcBef>
              <a:spcAft>
                <a:spcPts val="0"/>
              </a:spcAft>
              <a:buClr>
                <a:schemeClr val="lt1"/>
              </a:buClr>
              <a:buSzPts val="1800"/>
              <a:buChar char="•"/>
              <a:defRPr>
                <a:solidFill>
                  <a:schemeClr val="lt1"/>
                </a:solidFill>
              </a:defRPr>
            </a:lvl4pPr>
            <a:lvl5pPr marL="2286000" lvl="4" indent="-342900" algn="l">
              <a:lnSpc>
                <a:spcPct val="100000"/>
              </a:lnSpc>
              <a:spcBef>
                <a:spcPts val="600"/>
              </a:spcBef>
              <a:spcAft>
                <a:spcPts val="0"/>
              </a:spcAft>
              <a:buClr>
                <a:schemeClr val="lt1"/>
              </a:buClr>
              <a:buSzPts val="18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pullout text">
  <p:cSld name="Image and pullout text">
    <p:spTree>
      <p:nvGrpSpPr>
        <p:cNvPr id="1" name="Shape 51"/>
        <p:cNvGrpSpPr/>
        <p:nvPr/>
      </p:nvGrpSpPr>
      <p:grpSpPr>
        <a:xfrm>
          <a:off x="0" y="0"/>
          <a:ext cx="0" cy="0"/>
          <a:chOff x="0" y="0"/>
          <a:chExt cx="0" cy="0"/>
        </a:xfrm>
      </p:grpSpPr>
      <p:sp>
        <p:nvSpPr>
          <p:cNvPr id="52" name="Google Shape;52;p26"/>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 name="Google Shape;53;p26"/>
          <p:cNvCxnSpPr/>
          <p:nvPr/>
        </p:nvCxnSpPr>
        <p:spPr>
          <a:xfrm>
            <a:off x="5220000" y="1800000"/>
            <a:ext cx="0" cy="4536000"/>
          </a:xfrm>
          <a:prstGeom prst="straightConnector1">
            <a:avLst/>
          </a:prstGeom>
          <a:noFill/>
          <a:ln w="9525" cap="flat" cmpd="sng">
            <a:solidFill>
              <a:schemeClr val="dk1"/>
            </a:solidFill>
            <a:prstDash val="solid"/>
            <a:miter lim="800000"/>
            <a:headEnd type="none" w="sm" len="sm"/>
            <a:tailEnd type="none" w="sm" len="sm"/>
          </a:ln>
        </p:spPr>
      </p:cxnSp>
      <p:sp>
        <p:nvSpPr>
          <p:cNvPr id="54" name="Google Shape;54;p26"/>
          <p:cNvSpPr txBox="1">
            <a:spLocks noGrp="1"/>
          </p:cNvSpPr>
          <p:nvPr>
            <p:ph type="body" idx="1"/>
          </p:nvPr>
        </p:nvSpPr>
        <p:spPr>
          <a:xfrm>
            <a:off x="5400000" y="1800225"/>
            <a:ext cx="6407997" cy="414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3600"/>
              <a:buNone/>
              <a:defRPr sz="3600">
                <a:solidFill>
                  <a:schemeClr val="dk1"/>
                </a:solidFill>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sz="1800">
                <a:solidFill>
                  <a:schemeClr val="dk1"/>
                </a:solidFill>
                <a:latin typeface="Public Sans Light"/>
                <a:ea typeface="Public Sans Light"/>
                <a:cs typeface="Public Sans Light"/>
                <a:sym typeface="Public Sans Light"/>
              </a:defRPr>
            </a:lvl2pPr>
            <a:lvl3pPr marL="1371600" lvl="2" indent="-228600" algn="l">
              <a:lnSpc>
                <a:spcPct val="100000"/>
              </a:lnSpc>
              <a:spcBef>
                <a:spcPts val="600"/>
              </a:spcBef>
              <a:spcAft>
                <a:spcPts val="0"/>
              </a:spcAft>
              <a:buClr>
                <a:schemeClr val="lt2"/>
              </a:buClr>
              <a:buSzPts val="3600"/>
              <a:buNone/>
              <a:defRPr sz="3600">
                <a:solidFill>
                  <a:schemeClr val="lt2"/>
                </a:solidFill>
                <a:latin typeface="Public Sans Light"/>
                <a:ea typeface="Public Sans Light"/>
                <a:cs typeface="Public Sans Light"/>
                <a:sym typeface="Public Sans Light"/>
              </a:defRPr>
            </a:lvl3pPr>
            <a:lvl4pPr marL="1828800" lvl="3"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4pPr>
            <a:lvl5pPr marL="2286000" lvl="4" indent="-457200" algn="l">
              <a:lnSpc>
                <a:spcPct val="100000"/>
              </a:lnSpc>
              <a:spcBef>
                <a:spcPts val="600"/>
              </a:spcBef>
              <a:spcAft>
                <a:spcPts val="0"/>
              </a:spcAft>
              <a:buClr>
                <a:schemeClr val="lt2"/>
              </a:buClr>
              <a:buSzPts val="3600"/>
              <a:buChar char="–"/>
              <a:defRPr sz="3600">
                <a:solidFill>
                  <a:schemeClr val="lt2"/>
                </a:solidFill>
                <a:latin typeface="Public Sans Light"/>
                <a:ea typeface="Public Sans Light"/>
                <a:cs typeface="Public Sans Light"/>
                <a:sym typeface="Public Sans Light"/>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6"/>
          <p:cNvSpPr>
            <a:spLocks noGrp="1"/>
          </p:cNvSpPr>
          <p:nvPr>
            <p:ph type="pic" idx="2"/>
          </p:nvPr>
        </p:nvSpPr>
        <p:spPr>
          <a:xfrm>
            <a:off x="0" y="0"/>
            <a:ext cx="5040000" cy="6858000"/>
          </a:xfrm>
          <a:prstGeom prst="rect">
            <a:avLst/>
          </a:prstGeom>
          <a:noFill/>
          <a:ln>
            <a:noFill/>
          </a:ln>
        </p:spPr>
      </p:sp>
      <p:sp>
        <p:nvSpPr>
          <p:cNvPr id="56" name="Google Shape;56;p26"/>
          <p:cNvSpPr txBox="1">
            <a:spLocks noGrp="1"/>
          </p:cNvSpPr>
          <p:nvPr>
            <p:ph type="body" idx="3"/>
          </p:nvPr>
        </p:nvSpPr>
        <p:spPr>
          <a:xfrm>
            <a:off x="5400000" y="5976000"/>
            <a:ext cx="6407996"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with multi-content">
  <p:cSld name="Image with multi-conten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a:spLocks noGrp="1"/>
          </p:cNvSpPr>
          <p:nvPr>
            <p:ph type="pic" idx="2"/>
          </p:nvPr>
        </p:nvSpPr>
        <p:spPr>
          <a:xfrm>
            <a:off x="360000" y="1548000"/>
            <a:ext cx="5616000" cy="4680000"/>
          </a:xfrm>
          <a:prstGeom prst="rect">
            <a:avLst/>
          </a:prstGeom>
          <a:noFill/>
          <a:ln>
            <a:noFill/>
          </a:ln>
        </p:spPr>
      </p:sp>
      <p:cxnSp>
        <p:nvCxnSpPr>
          <p:cNvPr id="61" name="Google Shape;61;p30"/>
          <p:cNvCxnSpPr/>
          <p:nvPr/>
        </p:nvCxnSpPr>
        <p:spPr>
          <a:xfrm>
            <a:off x="6196826" y="1548000"/>
            <a:ext cx="5683174" cy="0"/>
          </a:xfrm>
          <a:prstGeom prst="straightConnector1">
            <a:avLst/>
          </a:prstGeom>
          <a:noFill/>
          <a:ln w="9525" cap="flat" cmpd="sng">
            <a:solidFill>
              <a:schemeClr val="dk1"/>
            </a:solidFill>
            <a:prstDash val="solid"/>
            <a:miter lim="800000"/>
            <a:headEnd type="none" w="sm" len="sm"/>
            <a:tailEnd type="none" w="sm" len="sm"/>
          </a:ln>
        </p:spPr>
      </p:cxnSp>
      <p:sp>
        <p:nvSpPr>
          <p:cNvPr id="62" name="Google Shape;62;p30"/>
          <p:cNvSpPr txBox="1">
            <a:spLocks noGrp="1"/>
          </p:cNvSpPr>
          <p:nvPr>
            <p:ph type="body" idx="1"/>
          </p:nvPr>
        </p:nvSpPr>
        <p:spPr>
          <a:xfrm>
            <a:off x="6216002" y="1728000"/>
            <a:ext cx="5627998" cy="90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None/>
              <a:defRPr sz="1400">
                <a:latin typeface="Public Sans Light"/>
                <a:ea typeface="Public Sans Light"/>
                <a:cs typeface="Public Sans Light"/>
                <a:sym typeface="Public Sans Light"/>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0"/>
          <p:cNvSpPr txBox="1">
            <a:spLocks noGrp="1"/>
          </p:cNvSpPr>
          <p:nvPr>
            <p:ph type="body" idx="3"/>
          </p:nvPr>
        </p:nvSpPr>
        <p:spPr>
          <a:xfrm>
            <a:off x="6216002" y="2772000"/>
            <a:ext cx="5627998" cy="323999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64" name="Google Shape;64;p30"/>
          <p:cNvCxnSpPr/>
          <p:nvPr/>
        </p:nvCxnSpPr>
        <p:spPr>
          <a:xfrm rot="10800000" flipH="1">
            <a:off x="6196826" y="6228000"/>
            <a:ext cx="5683174" cy="1"/>
          </a:xfrm>
          <a:prstGeom prst="straightConnector1">
            <a:avLst/>
          </a:prstGeom>
          <a:noFill/>
          <a:ln w="9525" cap="flat" cmpd="sng">
            <a:solidFill>
              <a:schemeClr val="dk1"/>
            </a:solidFill>
            <a:prstDash val="solid"/>
            <a:miter lim="800000"/>
            <a:headEnd type="none" w="sm" len="sm"/>
            <a:tailEnd type="none" w="sm" len="sm"/>
          </a:ln>
        </p:spPr>
      </p:cxnSp>
      <p:sp>
        <p:nvSpPr>
          <p:cNvPr id="65" name="Google Shape;65;p3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multi-content">
  <p:cSld name="Two multi-content">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8" name="Google Shape;68;p25"/>
          <p:cNvCxnSpPr/>
          <p:nvPr/>
        </p:nvCxnSpPr>
        <p:spPr>
          <a:xfrm>
            <a:off x="360000" y="1548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69" name="Google Shape;69;p25"/>
          <p:cNvSpPr txBox="1">
            <a:spLocks noGrp="1"/>
          </p:cNvSpPr>
          <p:nvPr>
            <p:ph type="body" idx="1"/>
          </p:nvPr>
        </p:nvSpPr>
        <p:spPr>
          <a:xfrm>
            <a:off x="360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25"/>
          <p:cNvSpPr txBox="1">
            <a:spLocks noGrp="1"/>
          </p:cNvSpPr>
          <p:nvPr>
            <p:ph type="body" idx="2"/>
          </p:nvPr>
        </p:nvSpPr>
        <p:spPr>
          <a:xfrm>
            <a:off x="6228000" y="1800000"/>
            <a:ext cx="5616000" cy="432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lvl1pPr>
            <a:lvl2pPr marL="914400" lvl="1" indent="-228600" algn="l">
              <a:lnSpc>
                <a:spcPct val="100000"/>
              </a:lnSpc>
              <a:spcBef>
                <a:spcPts val="1200"/>
              </a:spcBef>
              <a:spcAft>
                <a:spcPts val="0"/>
              </a:spcAft>
              <a:buClr>
                <a:schemeClr val="dk1"/>
              </a:buClr>
              <a:buSzPts val="1800"/>
              <a:buNone/>
              <a:defRPr/>
            </a:lvl2pPr>
            <a:lvl3pPr marL="1371600" lvl="2" indent="-228600" algn="l">
              <a:lnSpc>
                <a:spcPct val="100000"/>
              </a:lnSpc>
              <a:spcBef>
                <a:spcPts val="600"/>
              </a:spcBef>
              <a:spcAft>
                <a:spcPts val="0"/>
              </a:spcAft>
              <a:buClr>
                <a:schemeClr val="dk1"/>
              </a:buClr>
              <a:buSzPts val="1800"/>
              <a:buNone/>
              <a:defRPr/>
            </a:lvl3pPr>
            <a:lvl4pPr marL="1828800" lvl="3" indent="-342900" algn="l">
              <a:lnSpc>
                <a:spcPct val="10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1" name="Google Shape;71;p25"/>
          <p:cNvCxnSpPr/>
          <p:nvPr/>
        </p:nvCxnSpPr>
        <p:spPr>
          <a:xfrm>
            <a:off x="360000" y="6300000"/>
            <a:ext cx="11484000" cy="0"/>
          </a:xfrm>
          <a:prstGeom prst="straightConnector1">
            <a:avLst/>
          </a:prstGeom>
          <a:noFill/>
          <a:ln w="9525" cap="flat" cmpd="sng">
            <a:solidFill>
              <a:schemeClr val="dk1"/>
            </a:solidFill>
            <a:prstDash val="solid"/>
            <a:miter lim="800000"/>
            <a:headEnd type="none" w="sm" len="sm"/>
            <a:tailEnd type="none" w="sm" len="sm"/>
          </a:ln>
        </p:spPr>
      </p:cxnSp>
      <p:sp>
        <p:nvSpPr>
          <p:cNvPr id="72" name="Google Shape;72;p2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5" name="Google Shape;75;p31"/>
          <p:cNvCxnSpPr/>
          <p:nvPr/>
        </p:nvCxnSpPr>
        <p:spPr>
          <a:xfrm>
            <a:off x="360000" y="1548000"/>
            <a:ext cx="11484000" cy="0"/>
          </a:xfrm>
          <a:prstGeom prst="straightConnector1">
            <a:avLst/>
          </a:prstGeom>
          <a:noFill/>
          <a:ln w="9525" cap="flat" cmpd="sng">
            <a:solidFill>
              <a:schemeClr val="accent1"/>
            </a:solidFill>
            <a:prstDash val="solid"/>
            <a:miter lim="800000"/>
            <a:headEnd type="none" w="sm" len="sm"/>
            <a:tailEnd type="none" w="sm" len="sm"/>
          </a:ln>
        </p:spPr>
      </p:cxnSp>
      <p:sp>
        <p:nvSpPr>
          <p:cNvPr id="76" name="Google Shape;76;p3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s 1">
  <p:cSld name="Contents 1">
    <p:spTree>
      <p:nvGrpSpPr>
        <p:cNvPr id="1" name="Shape 77"/>
        <p:cNvGrpSpPr/>
        <p:nvPr/>
      </p:nvGrpSpPr>
      <p:grpSpPr>
        <a:xfrm>
          <a:off x="0" y="0"/>
          <a:ext cx="0" cy="0"/>
          <a:chOff x="0" y="0"/>
          <a:chExt cx="0" cy="0"/>
        </a:xfrm>
      </p:grpSpPr>
      <p:sp>
        <p:nvSpPr>
          <p:cNvPr id="78" name="Google Shape;78;p3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p:nvPr/>
        </p:nvSpPr>
        <p:spPr>
          <a:xfrm>
            <a:off x="0" y="1620000"/>
            <a:ext cx="12192000" cy="5238000"/>
          </a:xfrm>
          <a:prstGeom prst="rect">
            <a:avLst/>
          </a:prstGeom>
          <a:solidFill>
            <a:schemeClr val="accent4"/>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ublic Sans Light"/>
              <a:ea typeface="Public Sans Light"/>
              <a:cs typeface="Public Sans Light"/>
              <a:sym typeface="Public Sans Light"/>
            </a:endParaRPr>
          </a:p>
        </p:txBody>
      </p:sp>
      <p:sp>
        <p:nvSpPr>
          <p:cNvPr id="80" name="Google Shape;80;p3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3600"/>
              <a:buFont typeface="Public Sans"/>
              <a:buNone/>
              <a:defRPr sz="3600" b="0" i="0" u="none" strike="noStrike" cap="none">
                <a:solidFill>
                  <a:schemeClr val="dk1"/>
                </a:solidFill>
                <a:latin typeface="Public Sans"/>
                <a:ea typeface="Public Sans"/>
                <a:cs typeface="Public Sans"/>
                <a:sym typeface="Public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21" descr="NSW Government logo"/>
          <p:cNvPicPr preferRelativeResize="0"/>
          <p:nvPr/>
        </p:nvPicPr>
        <p:blipFill rotWithShape="1">
          <a:blip r:embed="rId25">
            <a:alphaModFix/>
          </a:blip>
          <a:srcRect/>
          <a:stretch/>
        </p:blipFill>
        <p:spPr>
          <a:xfrm>
            <a:off x="11214000" y="360321"/>
            <a:ext cx="630000" cy="684882"/>
          </a:xfrm>
          <a:prstGeom prst="rect">
            <a:avLst/>
          </a:prstGeom>
          <a:noFill/>
          <a:ln>
            <a:noFill/>
          </a:ln>
        </p:spPr>
      </p:pic>
      <p:sp>
        <p:nvSpPr>
          <p:cNvPr id="12" name="Google Shape;12;p21"/>
          <p:cNvSpPr txBox="1">
            <a:spLocks noGrp="1"/>
          </p:cNvSpPr>
          <p:nvPr>
            <p:ph type="body" idx="1"/>
          </p:nvPr>
        </p:nvSpPr>
        <p:spPr>
          <a:xfrm>
            <a:off x="360000" y="1620000"/>
            <a:ext cx="11484000" cy="4536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1"/>
              </a:buClr>
              <a:buSzPts val="2000"/>
              <a:buFont typeface="Arial"/>
              <a:buNone/>
              <a:defRPr sz="2000" b="0" i="0" u="none" strike="noStrike" cap="none">
                <a:solidFill>
                  <a:schemeClr val="dk1"/>
                </a:solidFill>
                <a:latin typeface="Public Sans Light"/>
                <a:ea typeface="Public Sans Light"/>
                <a:cs typeface="Public Sans Light"/>
                <a:sym typeface="Public Sans Light"/>
              </a:defRPr>
            </a:lvl1pPr>
            <a:lvl2pPr marL="914400" marR="0" lvl="1" indent="-228600" algn="l" rtl="0">
              <a:lnSpc>
                <a:spcPct val="100000"/>
              </a:lnSpc>
              <a:spcBef>
                <a:spcPts val="12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2pPr>
            <a:lvl3pPr marL="1371600" marR="0" lvl="2" indent="-228600" algn="l" rtl="0">
              <a:lnSpc>
                <a:spcPct val="100000"/>
              </a:lnSpc>
              <a:spcBef>
                <a:spcPts val="600"/>
              </a:spcBef>
              <a:spcAft>
                <a:spcPts val="0"/>
              </a:spcAft>
              <a:buClr>
                <a:schemeClr val="dk1"/>
              </a:buClr>
              <a:buSzPts val="1800"/>
              <a:buFont typeface="Arial"/>
              <a:buNone/>
              <a:defRPr sz="1800" b="0" i="0" u="none" strike="noStrike" cap="none">
                <a:solidFill>
                  <a:schemeClr val="dk1"/>
                </a:solidFill>
                <a:latin typeface="Public Sans Light"/>
                <a:ea typeface="Public Sans Light"/>
                <a:cs typeface="Public Sans Light"/>
                <a:sym typeface="Public Sans Light"/>
              </a:defRPr>
            </a:lvl3pPr>
            <a:lvl4pPr marL="1828800" marR="0" lvl="3"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4pPr>
            <a:lvl5pPr marL="2286000" marR="0" lvl="4" indent="-342900" algn="l" rtl="0">
              <a:lnSpc>
                <a:spcPct val="100000"/>
              </a:lnSpc>
              <a:spcBef>
                <a:spcPts val="600"/>
              </a:spcBef>
              <a:spcAft>
                <a:spcPts val="0"/>
              </a:spcAft>
              <a:buClr>
                <a:schemeClr val="dk1"/>
              </a:buClr>
              <a:buSzPts val="1800"/>
              <a:buFont typeface="Times New Roman"/>
              <a:buChar char="–"/>
              <a:defRPr sz="1800" b="0" i="0" u="none" strike="noStrike" cap="none">
                <a:solidFill>
                  <a:schemeClr val="dk1"/>
                </a:solidFill>
                <a:latin typeface="Public Sans Light"/>
                <a:ea typeface="Public Sans Light"/>
                <a:cs typeface="Public Sans Light"/>
                <a:sym typeface="Public Sans Light"/>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ublic Sans Light"/>
                <a:ea typeface="Public Sans Light"/>
                <a:cs typeface="Public Sans Light"/>
                <a:sym typeface="Public Sans Light"/>
              </a:defRPr>
            </a:lvl9pPr>
          </a:lstStyle>
          <a:p>
            <a:endParaRPr/>
          </a:p>
        </p:txBody>
      </p:sp>
      <p:sp>
        <p:nvSpPr>
          <p:cNvPr id="13" name="Google Shape;13;p2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Public Sans Light"/>
                <a:ea typeface="Public Sans Light"/>
                <a:cs typeface="Public Sans Light"/>
                <a:sym typeface="Public Sans Light"/>
              </a:defRPr>
            </a:lvl9pPr>
          </a:lstStyle>
          <a:p>
            <a:pPr marL="0" lvl="0" indent="0" algn="r" rtl="0">
              <a:spcBef>
                <a:spcPts val="0"/>
              </a:spcBef>
              <a:spcAft>
                <a:spcPts val="0"/>
              </a:spcAft>
              <a:buNone/>
            </a:pPr>
            <a:fld id="{00000000-1234-1234-1234-123412341234}" type="slidenum">
              <a:rPr lang="en-AU"/>
              <a:t>‹#›</a:t>
            </a:fld>
            <a:endParaRPr/>
          </a:p>
        </p:txBody>
      </p:sp>
      <p:sp>
        <p:nvSpPr>
          <p:cNvPr id="14" name="Google Shape;14;p21"/>
          <p:cNvSpPr txBox="1"/>
          <p:nvPr/>
        </p:nvSpPr>
        <p:spPr>
          <a:xfrm>
            <a:off x="-2622931" y="14626"/>
            <a:ext cx="2544960" cy="5539978"/>
          </a:xfrm>
          <a:prstGeom prst="rect">
            <a:avLst/>
          </a:prstGeom>
          <a:noFill/>
          <a:ln>
            <a:noFill/>
          </a:ln>
        </p:spPr>
        <p:txBody>
          <a:bodyPr spcFirstLastPara="1" wrap="square" lIns="0" tIns="0" rIns="0" bIns="0" anchor="t" anchorCtr="0">
            <a:spAutoFit/>
          </a:bodyPr>
          <a:lstStyle/>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OPEN IN DESKTOP APP</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This will enable full functionality of the template.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CHOOSE A SLIDE STYLE FROM </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Home tab</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New Slide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Choose layout</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If layout goes awry, select Reset</a:t>
            </a: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TEXT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There are 5 levels of formatted text available.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Please move between text  levels using the increase/decrease button on the menu above.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CHANGE SLIDE BACKGROUND/COLOUR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Design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Format Background</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colour from palette OR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or Texture Fill</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image </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REPLACE IMAGE IN SHAPE OR ON PAGE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Right click on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Picture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Select your image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A5A5A5"/>
              </a:buClr>
              <a:buSzPts val="800"/>
              <a:buFont typeface="Public Sans"/>
              <a:buNone/>
            </a:pPr>
            <a:r>
              <a:rPr lang="en-AU" sz="800" b="0" i="0" u="none" strike="noStrike" cap="none">
                <a:solidFill>
                  <a:srgbClr val="A5A5A5"/>
                </a:solidFill>
                <a:latin typeface="Arial"/>
                <a:ea typeface="Arial"/>
                <a:cs typeface="Arial"/>
                <a:sym typeface="Arial"/>
              </a:rPr>
              <a:t>OR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Delete the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icon</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Find the new image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TO REPOSITION IMAGE WITHIN SHAPE </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image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Picture Format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Click on Crop button dropdown</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fit the whole image inside select FIT</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To use only a portion select FILL then crop, move or resize image to show properly within shape.</a:t>
            </a:r>
            <a:endParaRPr sz="1400" b="0" i="0" u="none" strike="noStrike" cap="none">
              <a:solidFill>
                <a:srgbClr val="000000"/>
              </a:solidFill>
              <a:latin typeface="Arial"/>
              <a:ea typeface="Arial"/>
              <a:cs typeface="Arial"/>
              <a:sym typeface="Arial"/>
            </a:endParaRPr>
          </a:p>
          <a:p>
            <a:pPr marL="163681" marR="0" lvl="0" indent="-163681" algn="l" rtl="0">
              <a:lnSpc>
                <a:spcPct val="100000"/>
              </a:lnSpc>
              <a:spcBef>
                <a:spcPts val="0"/>
              </a:spcBef>
              <a:spcAft>
                <a:spcPts val="0"/>
              </a:spcAft>
              <a:buClr>
                <a:schemeClr val="dk1"/>
              </a:buClr>
              <a:buSzPts val="800"/>
              <a:buFont typeface="Public Sans"/>
              <a:buNone/>
            </a:pPr>
            <a:endParaRPr sz="800" b="1" i="0" u="none" strike="noStrike" cap="none">
              <a:solidFill>
                <a:srgbClr val="A5A5A5"/>
              </a:solidFill>
              <a:latin typeface="Arial"/>
              <a:ea typeface="Arial"/>
              <a:cs typeface="Arial"/>
              <a:sym typeface="Arial"/>
            </a:endParaRPr>
          </a:p>
          <a:p>
            <a:pPr marL="163681" marR="0" lvl="0" indent="-163681" algn="l" rtl="0">
              <a:lnSpc>
                <a:spcPct val="100000"/>
              </a:lnSpc>
              <a:spcBef>
                <a:spcPts val="0"/>
              </a:spcBef>
              <a:spcAft>
                <a:spcPts val="0"/>
              </a:spcAft>
              <a:buClr>
                <a:srgbClr val="A5A5A5"/>
              </a:buClr>
              <a:buSzPts val="800"/>
              <a:buFont typeface="Public Sans"/>
              <a:buNone/>
            </a:pPr>
            <a:r>
              <a:rPr lang="en-AU" sz="800" b="1" i="0" u="none" strike="noStrike" cap="none">
                <a:solidFill>
                  <a:srgbClr val="A5A5A5"/>
                </a:solidFill>
                <a:latin typeface="Arial"/>
                <a:ea typeface="Arial"/>
                <a:cs typeface="Arial"/>
                <a:sym typeface="Arial"/>
              </a:rPr>
              <a:t>ADD/CHANGE FOOTER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Insert Menu</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Header &amp; Footer</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Tick to activate/Untick to remove</a:t>
            </a:r>
            <a:endParaRPr sz="1400" b="0" i="0" u="none" strike="noStrike" cap="none">
              <a:solidFill>
                <a:srgbClr val="000000"/>
              </a:solidFill>
              <a:latin typeface="Arial"/>
              <a:ea typeface="Arial"/>
              <a:cs typeface="Arial"/>
              <a:sym typeface="Arial"/>
            </a:endParaRPr>
          </a:p>
          <a:p>
            <a:pPr marL="239177" marR="0" lvl="0" indent="-239177" algn="l" rtl="0">
              <a:lnSpc>
                <a:spcPct val="100000"/>
              </a:lnSpc>
              <a:spcBef>
                <a:spcPts val="0"/>
              </a:spcBef>
              <a:spcAft>
                <a:spcPts val="0"/>
              </a:spcAft>
              <a:buClr>
                <a:srgbClr val="A5A5A5"/>
              </a:buClr>
              <a:buSzPts val="800"/>
              <a:buFont typeface="Public Sans"/>
              <a:buAutoNum type="arabicPeriod"/>
            </a:pPr>
            <a:r>
              <a:rPr lang="en-AU" sz="800" b="0" i="0" u="none" strike="noStrike" cap="none">
                <a:solidFill>
                  <a:srgbClr val="A5A5A5"/>
                </a:solidFill>
                <a:latin typeface="Arial"/>
                <a:ea typeface="Arial"/>
                <a:cs typeface="Arial"/>
                <a:sym typeface="Arial"/>
              </a:rPr>
              <a:t>Change text</a:t>
            </a:r>
            <a:endParaRPr sz="1400" b="0" i="0" u="none" strike="noStrike" cap="none">
              <a:solidFill>
                <a:srgbClr val="000000"/>
              </a:solidFill>
              <a:latin typeface="Arial"/>
              <a:ea typeface="Arial"/>
              <a:cs typeface="Arial"/>
              <a:sym typeface="Arial"/>
            </a:endParaRPr>
          </a:p>
        </p:txBody>
      </p:sp>
      <p:pic>
        <p:nvPicPr>
          <p:cNvPr id="15" name="Google Shape;15;p21"/>
          <p:cNvPicPr preferRelativeResize="0"/>
          <p:nvPr/>
        </p:nvPicPr>
        <p:blipFill rotWithShape="1">
          <a:blip r:embed="rId26">
            <a:alphaModFix/>
          </a:blip>
          <a:srcRect/>
          <a:stretch/>
        </p:blipFill>
        <p:spPr>
          <a:xfrm>
            <a:off x="-2622931" y="1682950"/>
            <a:ext cx="632972" cy="215628"/>
          </a:xfrm>
          <a:prstGeom prst="rect">
            <a:avLst/>
          </a:prstGeom>
          <a:noFill/>
          <a:ln>
            <a:noFill/>
          </a:ln>
        </p:spPr>
      </p:pic>
      <p:sp>
        <p:nvSpPr>
          <p:cNvPr id="16" name="Google Shape;16;p21"/>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
        <p:nvSpPr>
          <p:cNvPr id="17" name="Google Shape;17;p21"/>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pic>
        <p:nvPicPr>
          <p:cNvPr id="172" name="Google Shape;172;p28" descr="NSW Government logo"/>
          <p:cNvPicPr preferRelativeResize="0"/>
          <p:nvPr/>
        </p:nvPicPr>
        <p:blipFill rotWithShape="1">
          <a:blip r:embed="rId3">
            <a:alphaModFix/>
          </a:blip>
          <a:srcRect/>
          <a:stretch/>
        </p:blipFill>
        <p:spPr>
          <a:xfrm>
            <a:off x="5150837" y="2401500"/>
            <a:ext cx="1890326" cy="2055000"/>
          </a:xfrm>
          <a:prstGeom prst="rect">
            <a:avLst/>
          </a:prstGeom>
          <a:noFill/>
          <a:ln>
            <a:noFill/>
          </a:ln>
        </p:spPr>
      </p:pic>
      <p:sp>
        <p:nvSpPr>
          <p:cNvPr id="173" name="Google Shape;173;p28"/>
          <p:cNvSpPr txBox="1"/>
          <p:nvPr/>
        </p:nvSpPr>
        <p:spPr>
          <a:xfrm>
            <a:off x="5865813" y="635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
        <p:nvSpPr>
          <p:cNvPr id="174" name="Google Shape;174;p28"/>
          <p:cNvSpPr txBox="1"/>
          <p:nvPr/>
        </p:nvSpPr>
        <p:spPr>
          <a:xfrm>
            <a:off x="5865813" y="6642100"/>
            <a:ext cx="488950"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AU" sz="1000" b="0" i="0" u="none" strike="noStrike" cap="none">
                <a:solidFill>
                  <a:srgbClr val="FF0000"/>
                </a:solidFill>
                <a:latin typeface="Calibri"/>
                <a:ea typeface="Calibri"/>
                <a:cs typeface="Calibri"/>
                <a:sym typeface="Calibri"/>
              </a:rPr>
              <a:t>OFFICIAL</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
          <p:cNvSpPr txBox="1">
            <a:spLocks noGrp="1"/>
          </p:cNvSpPr>
          <p:nvPr>
            <p:ph type="ctrTitle"/>
          </p:nvPr>
        </p:nvSpPr>
        <p:spPr>
          <a:xfrm>
            <a:off x="359999" y="360001"/>
            <a:ext cx="11448001" cy="134974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dirty="0"/>
              <a:t>Exercise [INSERT NAME]</a:t>
            </a:r>
            <a:endParaRPr dirty="0"/>
          </a:p>
        </p:txBody>
      </p:sp>
      <p:sp>
        <p:nvSpPr>
          <p:cNvPr id="181" name="Google Shape;181;p1"/>
          <p:cNvSpPr txBox="1">
            <a:spLocks noGrp="1"/>
          </p:cNvSpPr>
          <p:nvPr>
            <p:ph type="body" idx="1"/>
          </p:nvPr>
        </p:nvSpPr>
        <p:spPr>
          <a:xfrm>
            <a:off x="359999" y="2448000"/>
            <a:ext cx="8531999"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Tsunami Discussion Exercise</a:t>
            </a:r>
            <a:endParaRPr dirty="0"/>
          </a:p>
          <a:p>
            <a:pPr marL="0" lvl="1" indent="0" algn="l" rtl="0">
              <a:lnSpc>
                <a:spcPct val="100000"/>
              </a:lnSpc>
              <a:spcBef>
                <a:spcPts val="0"/>
              </a:spcBef>
              <a:spcAft>
                <a:spcPts val="0"/>
              </a:spcAft>
              <a:buClr>
                <a:schemeClr val="lt1"/>
              </a:buClr>
              <a:buSzPts val="1800"/>
              <a:buNone/>
            </a:pPr>
            <a:r>
              <a:rPr lang="en-AU" dirty="0"/>
              <a:t>[Insert Date Month Year]</a:t>
            </a:r>
            <a:endParaRPr dirty="0"/>
          </a:p>
        </p:txBody>
      </p:sp>
      <p:sp>
        <p:nvSpPr>
          <p:cNvPr id="182" name="Google Shape;182;p1"/>
          <p:cNvSpPr txBox="1">
            <a:spLocks noGrp="1"/>
          </p:cNvSpPr>
          <p:nvPr>
            <p:ph type="body" idx="2"/>
          </p:nvPr>
        </p:nvSpPr>
        <p:spPr>
          <a:xfrm>
            <a:off x="9072000" y="2448000"/>
            <a:ext cx="2736000" cy="79083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en-AU" dirty="0"/>
              <a:t>[Insert Presenter Name]</a:t>
            </a:r>
            <a:endParaRPr dirty="0"/>
          </a:p>
          <a:p>
            <a:pPr marL="0" lvl="1" indent="0" algn="l" rtl="0">
              <a:lnSpc>
                <a:spcPct val="100000"/>
              </a:lnSpc>
              <a:spcBef>
                <a:spcPts val="0"/>
              </a:spcBef>
              <a:spcAft>
                <a:spcPts val="0"/>
              </a:spcAft>
              <a:buClr>
                <a:schemeClr val="lt1"/>
              </a:buClr>
              <a:buSzPts val="1800"/>
              <a:buNone/>
            </a:pPr>
            <a:r>
              <a:rPr lang="en-AU" dirty="0"/>
              <a:t>[Insert Presenter Title]</a:t>
            </a:r>
            <a:endParaRPr dirty="0"/>
          </a:p>
        </p:txBody>
      </p:sp>
      <p:sp>
        <p:nvSpPr>
          <p:cNvPr id="183" name="Google Shape;183;p1"/>
          <p:cNvSpPr txBox="1">
            <a:spLocks noGrp="1"/>
          </p:cNvSpPr>
          <p:nvPr>
            <p:ph type="body" idx="3"/>
          </p:nvPr>
        </p:nvSpPr>
        <p:spPr>
          <a:xfrm>
            <a:off x="359999" y="5747125"/>
            <a:ext cx="8531999" cy="684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accent1"/>
              </a:buClr>
              <a:buSzPts val="1200"/>
              <a:buNone/>
            </a:pPr>
            <a:r>
              <a:rPr lang="en-AU"/>
              <a:t>An exercise to evaluate the arrangements for responding to a tsunami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182f84a95b_0_169"/>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br>
              <a:rPr lang="en-AU" dirty="0"/>
            </a:br>
            <a:endParaRPr lang="en-AU" dirty="0"/>
          </a:p>
        </p:txBody>
      </p:sp>
      <p:sp>
        <p:nvSpPr>
          <p:cNvPr id="261" name="Google Shape;261;g3182f84a95b_0_169"/>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The tsunami warning is immediately disseminated to local emergency services, including the NSW State Emergency Service (SES), which activates Zone Incident Management Teams (IMTs) across the warning areas and the SES State Command Centre. Local Emergency Operations Controllers (LEOCONs) and Regional Emergency Operations Controllers (REOCONs), in coordination with the SES as the combat agency, activate local and regional emergency operations centres. Functional area delegates and Local / Regional Emergency Management Officers (LEMOs / REMO’s) are called in to provide critical support for the SES-led operations.</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62" name="Google Shape;262;g3182f84a95b_0_16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10</a:t>
            </a:fld>
            <a:endParaRPr/>
          </a:p>
        </p:txBody>
      </p:sp>
      <p:pic>
        <p:nvPicPr>
          <p:cNvPr id="263" name="Google Shape;263;g3182f84a95b_0_169"/>
          <p:cNvPicPr preferRelativeResize="0">
            <a:picLocks noGrp="1"/>
          </p:cNvPicPr>
          <p:nvPr>
            <p:ph type="pic" idx="2"/>
          </p:nvPr>
        </p:nvPicPr>
        <p:blipFill rotWithShape="1">
          <a:blip r:embed="rId3">
            <a:alphaModFix/>
          </a:blip>
          <a:srcRect l="25560" r="25565"/>
          <a:stretch/>
        </p:blipFill>
        <p:spPr>
          <a:xfrm>
            <a:off x="0" y="0"/>
            <a:ext cx="5040000" cy="6858000"/>
          </a:xfrm>
          <a:prstGeom prst="rect">
            <a:avLst/>
          </a:prstGeom>
          <a:noFill/>
          <a:ln>
            <a:noFill/>
          </a:ln>
        </p:spPr>
      </p:pic>
      <p:sp>
        <p:nvSpPr>
          <p:cNvPr id="2" name="Google Shape;255;p11">
            <a:extLst>
              <a:ext uri="{FF2B5EF4-FFF2-40B4-BE49-F238E27FC236}">
                <a16:creationId xmlns:a16="http://schemas.microsoft.com/office/drawing/2014/main" id="{811ED677-FF0F-D3B6-11A5-50253B76D5F6}"/>
              </a:ext>
            </a:extLst>
          </p:cNvPr>
          <p:cNvSpPr txBox="1"/>
          <p:nvPr/>
        </p:nvSpPr>
        <p:spPr>
          <a:xfrm>
            <a:off x="5322700" y="786350"/>
            <a:ext cx="3000000" cy="40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AU" b="1" dirty="0"/>
              <a:t>Time:</a:t>
            </a:r>
            <a:r>
              <a:rPr lang="en-AU" dirty="0"/>
              <a:t> 11:10, 17 February</a:t>
            </a:r>
            <a:endParaRPr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3182f84a95b_0_179"/>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Background</a:t>
            </a:r>
            <a:endParaRPr/>
          </a:p>
        </p:txBody>
      </p:sp>
      <p:sp>
        <p:nvSpPr>
          <p:cNvPr id="269" name="Google Shape;269;g3182f84a95b_0_179"/>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Adding to the complexity, unseasonably high temperatures have attracted large crowds to beaches, campgrounds, and coastal parks across the region. On this weekday, only council-patrolled beaches have lifeguards present, leaving many local beaches unmonitored. Given the warm weather and time of day, it is anticipated that beaches will be crowded.</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At one primary beach, a special outdoor event is underway for individuals with physical disabilities. Approximately 45 participants, many of whom rely on specialised beach wheelchairs, are attending with the support of event staff, caregivers, and volunteer lifeguards.</a:t>
            </a:r>
            <a:endParaRPr sz="1600" dirty="0">
              <a:solidFill>
                <a:srgbClr val="000000"/>
              </a:solidFill>
              <a:latin typeface="Arial"/>
              <a:ea typeface="Arial"/>
              <a:cs typeface="Arial"/>
              <a:sym typeface="Arial"/>
            </a:endParaRPr>
          </a:p>
        </p:txBody>
      </p:sp>
      <p:sp>
        <p:nvSpPr>
          <p:cNvPr id="270" name="Google Shape;270;g3182f84a95b_0_17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11</a:t>
            </a:fld>
            <a:endParaRPr/>
          </a:p>
        </p:txBody>
      </p:sp>
      <p:pic>
        <p:nvPicPr>
          <p:cNvPr id="271" name="Google Shape;271;g3182f84a95b_0_179"/>
          <p:cNvPicPr preferRelativeResize="0">
            <a:picLocks noGrp="1"/>
          </p:cNvPicPr>
          <p:nvPr>
            <p:ph type="pic" idx="2"/>
          </p:nvPr>
        </p:nvPicPr>
        <p:blipFill rotWithShape="1">
          <a:blip r:embed="rId3">
            <a:alphaModFix/>
          </a:blip>
          <a:srcRect l="25560" r="25565"/>
          <a:stretch/>
        </p:blipFill>
        <p:spPr>
          <a:xfrm>
            <a:off x="0" y="0"/>
            <a:ext cx="5040000" cy="6858000"/>
          </a:xfrm>
          <a:prstGeom prst="rect">
            <a:avLst/>
          </a:prstGeom>
          <a:noFill/>
          <a:ln>
            <a:noFill/>
          </a:ln>
        </p:spPr>
      </p:pic>
      <p:sp>
        <p:nvSpPr>
          <p:cNvPr id="2" name="Google Shape;255;p11">
            <a:extLst>
              <a:ext uri="{FF2B5EF4-FFF2-40B4-BE49-F238E27FC236}">
                <a16:creationId xmlns:a16="http://schemas.microsoft.com/office/drawing/2014/main" id="{77F598BE-15C0-B8BD-8FA7-C66DC18C28A0}"/>
              </a:ext>
            </a:extLst>
          </p:cNvPr>
          <p:cNvSpPr txBox="1"/>
          <p:nvPr/>
        </p:nvSpPr>
        <p:spPr>
          <a:xfrm>
            <a:off x="5322700" y="786350"/>
            <a:ext cx="3000000" cy="40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AU" b="1" dirty="0"/>
              <a:t>Time:</a:t>
            </a:r>
            <a:r>
              <a:rPr lang="en-AU" dirty="0"/>
              <a:t> 11:10, 17 February</a:t>
            </a:r>
            <a:endParaRP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182f84a95b_0_187"/>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Background</a:t>
            </a:r>
            <a:endParaRPr/>
          </a:p>
        </p:txBody>
      </p:sp>
      <p:sp>
        <p:nvSpPr>
          <p:cNvPr id="277" name="Google Shape;277;g3182f84a95b_0_187"/>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Working alongside the SES, as the statutory combat agency, the Local and Regional Emergency Management Committees (LEMC/REMC) must swiftly establish functional Emergency Operations Centres (EOCs). These EOCs will play a vital role in enabling rapid support to the combat agency and the community during the dynamic and rapidly evolving warning, impact, and early recovery phases of the emergency.</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p:txBody>
      </p:sp>
      <p:sp>
        <p:nvSpPr>
          <p:cNvPr id="278" name="Google Shape;278;g3182f84a95b_0_18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12</a:t>
            </a:fld>
            <a:endParaRPr/>
          </a:p>
        </p:txBody>
      </p:sp>
      <p:pic>
        <p:nvPicPr>
          <p:cNvPr id="279" name="Google Shape;279;g3182f84a95b_0_187"/>
          <p:cNvPicPr preferRelativeResize="0">
            <a:picLocks noGrp="1"/>
          </p:cNvPicPr>
          <p:nvPr>
            <p:ph type="pic" idx="2"/>
          </p:nvPr>
        </p:nvPicPr>
        <p:blipFill rotWithShape="1">
          <a:blip r:embed="rId3">
            <a:alphaModFix/>
          </a:blip>
          <a:srcRect l="25560" r="25565"/>
          <a:stretch/>
        </p:blipFill>
        <p:spPr>
          <a:xfrm>
            <a:off x="0" y="0"/>
            <a:ext cx="5040000" cy="6858000"/>
          </a:xfrm>
          <a:prstGeom prst="rect">
            <a:avLst/>
          </a:prstGeom>
          <a:noFill/>
          <a:ln>
            <a:noFill/>
          </a:ln>
        </p:spPr>
      </p:pic>
      <p:sp>
        <p:nvSpPr>
          <p:cNvPr id="2" name="Google Shape;255;p11">
            <a:extLst>
              <a:ext uri="{FF2B5EF4-FFF2-40B4-BE49-F238E27FC236}">
                <a16:creationId xmlns:a16="http://schemas.microsoft.com/office/drawing/2014/main" id="{F8D41049-DC9A-07E3-0BD7-69B6D6009740}"/>
              </a:ext>
            </a:extLst>
          </p:cNvPr>
          <p:cNvSpPr txBox="1"/>
          <p:nvPr/>
        </p:nvSpPr>
        <p:spPr>
          <a:xfrm>
            <a:off x="5322700" y="786350"/>
            <a:ext cx="3000000" cy="40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AU" b="1" dirty="0"/>
              <a:t>Time:</a:t>
            </a:r>
            <a:r>
              <a:rPr lang="en-AU" dirty="0"/>
              <a:t> 11:10, 17 February</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One</a:t>
            </a:r>
            <a:endParaRPr/>
          </a:p>
        </p:txBody>
      </p:sp>
      <p:sp>
        <p:nvSpPr>
          <p:cNvPr id="285" name="Google Shape;285;p12"/>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1900" b="1" dirty="0">
                <a:latin typeface="Public Sans"/>
                <a:ea typeface="Public Sans"/>
                <a:cs typeface="Public Sans"/>
                <a:sym typeface="Public Sans"/>
              </a:rPr>
              <a:t>Time 11:10, 17 February</a:t>
            </a:r>
            <a:endParaRPr sz="1900" b="1" dirty="0">
              <a:latin typeface="Public Sans"/>
              <a:ea typeface="Public Sans"/>
              <a:cs typeface="Public Sans"/>
              <a:sym typeface="Public Sans"/>
            </a:endParaRPr>
          </a:p>
          <a:p>
            <a:pPr marL="0" lvl="0" indent="0" algn="l" rtl="0">
              <a:spcBef>
                <a:spcPts val="1200"/>
              </a:spcBef>
              <a:spcAft>
                <a:spcPts val="0"/>
              </a:spcAft>
              <a:buNone/>
            </a:pPr>
            <a:r>
              <a:rPr lang="en-AU" sz="1900" dirty="0"/>
              <a:t>The LEOCON/REOCON activates the local/regional EOC, urgently calling in support agency liaisons and functional area coordinators to assist the SES IMT in managing community impacts. The anticipated time to impact is 14:35.</a:t>
            </a:r>
            <a:endParaRPr sz="1900" dirty="0"/>
          </a:p>
          <a:p>
            <a:pPr marL="0" lvl="0" indent="0" algn="l" rtl="0">
              <a:lnSpc>
                <a:spcPct val="100000"/>
              </a:lnSpc>
              <a:spcBef>
                <a:spcPts val="1200"/>
              </a:spcBef>
              <a:spcAft>
                <a:spcPts val="0"/>
              </a:spcAft>
              <a:buClr>
                <a:schemeClr val="dk1"/>
              </a:buClr>
              <a:buSzPts val="2000"/>
              <a:buNone/>
            </a:pPr>
            <a:endParaRPr dirty="0"/>
          </a:p>
        </p:txBody>
      </p:sp>
      <p:sp>
        <p:nvSpPr>
          <p:cNvPr id="286" name="Google Shape;286;p1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13</a:t>
            </a:fld>
            <a:endParaRPr/>
          </a:p>
        </p:txBody>
      </p:sp>
      <p:pic>
        <p:nvPicPr>
          <p:cNvPr id="287" name="Google Shape;287;p12"/>
          <p:cNvPicPr preferRelativeResize="0">
            <a:picLocks noGrp="1"/>
          </p:cNvPicPr>
          <p:nvPr>
            <p:ph type="pic" idx="2"/>
          </p:nvPr>
        </p:nvPicPr>
        <p:blipFill rotWithShape="1">
          <a:blip r:embed="rId3">
            <a:alphaModFix/>
          </a:blip>
          <a:srcRect l="16247" r="16253"/>
          <a:stretch/>
        </p:blipFill>
        <p:spPr>
          <a:xfrm>
            <a:off x="360000" y="1548000"/>
            <a:ext cx="5616000" cy="4680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3182f84a95b_0_20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One</a:t>
            </a:r>
            <a:endParaRPr/>
          </a:p>
        </p:txBody>
      </p:sp>
      <p:sp>
        <p:nvSpPr>
          <p:cNvPr id="293" name="Google Shape;293;g3182f84a95b_0_204"/>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565150" lvl="0" indent="-457200" algn="l" rtl="0">
              <a:spcBef>
                <a:spcPts val="1200"/>
              </a:spcBef>
              <a:spcAft>
                <a:spcPts val="0"/>
              </a:spcAft>
              <a:buSzPts val="1900"/>
              <a:buFont typeface="Arial" panose="020B0604020202020204" pitchFamily="34" charset="0"/>
              <a:buChar char="•"/>
            </a:pPr>
            <a:r>
              <a:rPr lang="en-AU" sz="1900" dirty="0"/>
              <a:t>What are the immediate challenges in activating the EOC and mobilising the required agency liaisons and functional area coordinators?</a:t>
            </a:r>
          </a:p>
          <a:p>
            <a:pPr marL="565150" lvl="0" indent="-457200" algn="l" rtl="0">
              <a:spcBef>
                <a:spcPts val="1200"/>
              </a:spcBef>
              <a:spcAft>
                <a:spcPts val="0"/>
              </a:spcAft>
              <a:buSzPts val="1900"/>
              <a:buFont typeface="Arial" panose="020B0604020202020204" pitchFamily="34" charset="0"/>
              <a:buChar char="•"/>
            </a:pPr>
            <a:endParaRPr sz="1900" dirty="0"/>
          </a:p>
          <a:p>
            <a:pPr marL="450850" lvl="0" indent="-342900" algn="l" rtl="0">
              <a:spcBef>
                <a:spcPts val="0"/>
              </a:spcBef>
              <a:spcAft>
                <a:spcPts val="0"/>
              </a:spcAft>
              <a:buSzPts val="1900"/>
              <a:buFont typeface="Arial" panose="020B0604020202020204" pitchFamily="34" charset="0"/>
              <a:buChar char="•"/>
            </a:pPr>
            <a:r>
              <a:rPr lang="en-AU" sz="1900" dirty="0"/>
              <a:t>How should the EOC prioritise tasks to provide the most effective support to the SES IMT during the short timeframe before impact?</a:t>
            </a:r>
          </a:p>
          <a:p>
            <a:pPr marL="450850" lvl="0" indent="-342900" algn="l" rtl="0">
              <a:spcBef>
                <a:spcPts val="0"/>
              </a:spcBef>
              <a:spcAft>
                <a:spcPts val="0"/>
              </a:spcAft>
              <a:buSzPts val="1900"/>
              <a:buFont typeface="Arial" panose="020B0604020202020204" pitchFamily="34" charset="0"/>
              <a:buChar char="•"/>
            </a:pPr>
            <a:endParaRPr sz="1900" dirty="0"/>
          </a:p>
          <a:p>
            <a:pPr marL="450850" lvl="0" indent="-342900" algn="l" rtl="0">
              <a:spcBef>
                <a:spcPts val="0"/>
              </a:spcBef>
              <a:spcAft>
                <a:spcPts val="0"/>
              </a:spcAft>
              <a:buSzPts val="1900"/>
              <a:buFont typeface="Arial" panose="020B0604020202020204" pitchFamily="34" charset="0"/>
              <a:buChar char="•"/>
            </a:pPr>
            <a:r>
              <a:rPr lang="en-AU" sz="1900" dirty="0"/>
              <a:t>What procedures must be enacted and followed to activate the EOC, and how would the activation process be practically implemented once the decision has been made?</a:t>
            </a:r>
          </a:p>
          <a:p>
            <a:pPr marL="450850" lvl="0" indent="-342900" algn="l" rtl="0">
              <a:spcBef>
                <a:spcPts val="0"/>
              </a:spcBef>
              <a:spcAft>
                <a:spcPts val="0"/>
              </a:spcAft>
              <a:buSzPts val="1900"/>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What protocols should be implemented to ensure timely and accurate communication between the EOC, SES IMT, and supporting agencies?</a:t>
            </a:r>
          </a:p>
          <a:p>
            <a:pPr marL="450850" lvl="0" indent="-342900" algn="l" rtl="0">
              <a:spcBef>
                <a:spcPts val="1200"/>
              </a:spcBef>
              <a:spcAft>
                <a:spcPts val="0"/>
              </a:spcAft>
              <a:buSzPts val="1900"/>
              <a:buFont typeface="Arial" panose="020B0604020202020204" pitchFamily="34" charset="0"/>
              <a:buChar char="•"/>
            </a:pPr>
            <a:endParaRPr sz="1900" dirty="0"/>
          </a:p>
          <a:p>
            <a:pPr marL="450850" lvl="0" indent="-342900" algn="l" rtl="0">
              <a:spcBef>
                <a:spcPts val="0"/>
              </a:spcBef>
              <a:spcAft>
                <a:spcPts val="0"/>
              </a:spcAft>
              <a:buSzPts val="1900"/>
              <a:buFont typeface="Arial" panose="020B0604020202020204" pitchFamily="34" charset="0"/>
              <a:buChar char="•"/>
            </a:pPr>
            <a:r>
              <a:rPr lang="en-AU" sz="1900" dirty="0"/>
              <a:t>How can the EOC manage and coordinate incoming information to reduce duplication and ensure clarity for decision-making?</a:t>
            </a:r>
            <a:endParaRPr dirty="0"/>
          </a:p>
        </p:txBody>
      </p:sp>
      <p:sp>
        <p:nvSpPr>
          <p:cNvPr id="294" name="Google Shape;294;g3182f84a95b_0_20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AU"/>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3182f84a95b_0_55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One</a:t>
            </a:r>
            <a:endParaRPr/>
          </a:p>
        </p:txBody>
      </p:sp>
      <p:sp>
        <p:nvSpPr>
          <p:cNvPr id="300" name="Google Shape;300;g3182f84a95b_0_554"/>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0850" lvl="0" indent="-342900" algn="l" rtl="0">
              <a:spcBef>
                <a:spcPts val="1200"/>
              </a:spcBef>
              <a:spcAft>
                <a:spcPts val="0"/>
              </a:spcAft>
              <a:buSzPts val="1900"/>
              <a:buFont typeface="Arial" panose="020B0604020202020204" pitchFamily="34" charset="0"/>
              <a:buChar char="•"/>
            </a:pPr>
            <a:r>
              <a:rPr lang="en-AU" sz="1900" dirty="0"/>
              <a:t>What strategies should be considered by the LEMC/REMC supporting agencies to ensure the rapid deployment of resources and personnel to support the IMT and community in the lead-up to the tsunami impact?</a:t>
            </a:r>
          </a:p>
          <a:p>
            <a:pPr marL="450850" lvl="0" indent="-342900" algn="l" rtl="0">
              <a:spcBef>
                <a:spcPts val="1200"/>
              </a:spcBef>
              <a:spcAft>
                <a:spcPts val="0"/>
              </a:spcAft>
              <a:buSzPts val="1900"/>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With 3 hours and 25 minutes until the anticipated impact, what specific actions should the EOC take to support the IMT address public warnings, evacuation logistics, and resource allocation?</a:t>
            </a:r>
            <a:endParaRPr sz="1900" dirty="0"/>
          </a:p>
          <a:p>
            <a:pPr marL="0" lvl="0" indent="0" algn="l" rtl="0">
              <a:spcBef>
                <a:spcPts val="1200"/>
              </a:spcBef>
              <a:spcAft>
                <a:spcPts val="0"/>
              </a:spcAft>
              <a:buNone/>
            </a:pPr>
            <a:endParaRPr sz="1900" b="1" dirty="0">
              <a:latin typeface="Public Sans"/>
              <a:ea typeface="Public Sans"/>
              <a:cs typeface="Public Sans"/>
              <a:sym typeface="Public Sans"/>
            </a:endParaRPr>
          </a:p>
          <a:p>
            <a:pPr marL="0" lvl="0" indent="0" algn="l" rtl="0">
              <a:spcBef>
                <a:spcPts val="1200"/>
              </a:spcBef>
              <a:spcAft>
                <a:spcPts val="0"/>
              </a:spcAft>
              <a:buNone/>
            </a:pPr>
            <a:endParaRPr sz="1900" b="1" dirty="0">
              <a:latin typeface="Public Sans"/>
              <a:ea typeface="Public Sans"/>
              <a:cs typeface="Public Sans"/>
              <a:sym typeface="Public Sans"/>
            </a:endParaRPr>
          </a:p>
          <a:p>
            <a:pPr marL="0" lvl="0" indent="0" algn="l" rtl="0">
              <a:spcBef>
                <a:spcPts val="1200"/>
              </a:spcBef>
              <a:spcAft>
                <a:spcPts val="0"/>
              </a:spcAft>
              <a:buNone/>
            </a:pPr>
            <a:endParaRPr sz="1900" dirty="0"/>
          </a:p>
          <a:p>
            <a:pPr marL="0" lvl="0" indent="0" algn="l" rtl="0">
              <a:spcBef>
                <a:spcPts val="1200"/>
              </a:spcBef>
              <a:spcAft>
                <a:spcPts val="0"/>
              </a:spcAft>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301" name="Google Shape;301;g3182f84a95b_0_55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3182f84a95b_0_21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07" name="Google Shape;307;g3182f84a95b_0_210"/>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Time 11:21, 17 February</a:t>
            </a:r>
            <a:endParaRPr sz="2100" b="1" dirty="0">
              <a:latin typeface="Public Sans"/>
              <a:ea typeface="Public Sans"/>
              <a:cs typeface="Public Sans"/>
              <a:sym typeface="Public Sans"/>
            </a:endParaRPr>
          </a:p>
          <a:p>
            <a:pPr marL="0" lvl="0" indent="0" algn="l" rtl="0">
              <a:spcBef>
                <a:spcPts val="1200"/>
              </a:spcBef>
              <a:spcAft>
                <a:spcPts val="0"/>
              </a:spcAft>
              <a:buNone/>
            </a:pPr>
            <a:r>
              <a:rPr lang="en-AU" sz="2100" dirty="0"/>
              <a:t>The Joint Australian Tsunami Warning Centre issues an urgent tsunami warning update, revising the expected impact time from 14:35 to 14:15, 20 minutes earlier than initially anticipated.</a:t>
            </a:r>
            <a:endParaRPr sz="2100" dirty="0"/>
          </a:p>
          <a:p>
            <a:pPr marL="0" lvl="0" indent="0" algn="l" rtl="0">
              <a:spcBef>
                <a:spcPts val="1200"/>
              </a:spcBef>
              <a:spcAft>
                <a:spcPts val="0"/>
              </a:spcAft>
              <a:buNone/>
            </a:pPr>
            <a:endParaRPr sz="2100" dirty="0"/>
          </a:p>
          <a:p>
            <a:pPr marL="0" lvl="0" indent="0" algn="l" rtl="0">
              <a:spcBef>
                <a:spcPts val="1200"/>
              </a:spcBef>
              <a:spcAft>
                <a:spcPts val="0"/>
              </a:spcAft>
              <a:buNone/>
            </a:pPr>
            <a:r>
              <a:rPr lang="en-AU" sz="2100" b="1" dirty="0">
                <a:latin typeface="Public Sans"/>
                <a:ea typeface="Public Sans"/>
                <a:cs typeface="Public Sans"/>
                <a:sym typeface="Public Sans"/>
              </a:rPr>
              <a:t>Suggested Trigger Questions</a:t>
            </a:r>
            <a:endParaRPr sz="2100" b="1" dirty="0">
              <a:latin typeface="Public Sans"/>
              <a:ea typeface="Public Sans"/>
              <a:cs typeface="Public Sans"/>
              <a:sym typeface="Public Sans"/>
            </a:endParaRPr>
          </a:p>
          <a:p>
            <a:pPr marL="438150" lvl="0" indent="-342900" algn="l" rtl="0">
              <a:spcBef>
                <a:spcPts val="1200"/>
              </a:spcBef>
              <a:spcAft>
                <a:spcPts val="0"/>
              </a:spcAft>
              <a:buSzPts val="2100"/>
              <a:buFont typeface="Arial" panose="020B0604020202020204" pitchFamily="34" charset="0"/>
              <a:buChar char="•"/>
            </a:pPr>
            <a:r>
              <a:rPr lang="en-AU" sz="2100" dirty="0"/>
              <a:t>How should the EOC adapt its operational priorities and timelines in response to the revised impact time to ensure preparedness measures are completed before the new deadline?</a:t>
            </a:r>
            <a:endParaRPr sz="2100" dirty="0"/>
          </a:p>
        </p:txBody>
      </p:sp>
      <p:sp>
        <p:nvSpPr>
          <p:cNvPr id="308" name="Google Shape;308;g3182f84a95b_0_21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AU"/>
              <a:t>16</a:t>
            </a:fld>
            <a:endParaRPr/>
          </a:p>
        </p:txBody>
      </p:sp>
      <p:sp>
        <p:nvSpPr>
          <p:cNvPr id="309" name="Google Shape;309;g3182f84a95b_0_210"/>
          <p:cNvSpPr/>
          <p:nvPr/>
        </p:nvSpPr>
        <p:spPr>
          <a:xfrm>
            <a:off x="7748325" y="1864900"/>
            <a:ext cx="3729900" cy="2423400"/>
          </a:xfrm>
          <a:prstGeom prst="rect">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AU" b="1">
                <a:latin typeface="Public Sans"/>
                <a:ea typeface="Public Sans"/>
                <a:cs typeface="Public Sans"/>
                <a:sym typeface="Public Sans"/>
              </a:rPr>
              <a:t>Injects have been placed throughout the exercise.</a:t>
            </a:r>
            <a:endParaRPr b="1">
              <a:latin typeface="Public Sans"/>
              <a:ea typeface="Public Sans"/>
              <a:cs typeface="Public Sans"/>
              <a:sym typeface="Public Sans"/>
            </a:endParaRPr>
          </a:p>
          <a:p>
            <a:pPr marL="0" lvl="0" indent="0" algn="ctr" rtl="0">
              <a:spcBef>
                <a:spcPts val="0"/>
              </a:spcBef>
              <a:spcAft>
                <a:spcPts val="0"/>
              </a:spcAft>
              <a:buNone/>
            </a:pPr>
            <a:endParaRPr b="1">
              <a:latin typeface="Public Sans"/>
              <a:ea typeface="Public Sans"/>
              <a:cs typeface="Public Sans"/>
              <a:sym typeface="Public Sans"/>
            </a:endParaRPr>
          </a:p>
          <a:p>
            <a:pPr marL="0" lvl="0" indent="0" algn="ctr" rtl="0">
              <a:spcBef>
                <a:spcPts val="0"/>
              </a:spcBef>
              <a:spcAft>
                <a:spcPts val="0"/>
              </a:spcAft>
              <a:buNone/>
            </a:pPr>
            <a:r>
              <a:rPr lang="en-AU" b="1">
                <a:latin typeface="Public Sans"/>
                <a:ea typeface="Public Sans"/>
                <a:cs typeface="Public Sans"/>
                <a:sym typeface="Public Sans"/>
              </a:rPr>
              <a:t>Facilitator can choose to amend the placement of injects or remove based on the exercise and participants.</a:t>
            </a:r>
            <a:endParaRPr b="1">
              <a:latin typeface="Public Sans"/>
              <a:ea typeface="Public Sans"/>
              <a:cs typeface="Public Sans"/>
              <a:sym typeface="Public Sans"/>
            </a:endParaRPr>
          </a:p>
          <a:p>
            <a:pPr marL="0" lvl="0" indent="0" algn="ctr" rtl="0">
              <a:spcBef>
                <a:spcPts val="0"/>
              </a:spcBef>
              <a:spcAft>
                <a:spcPts val="0"/>
              </a:spcAft>
              <a:buNone/>
            </a:pPr>
            <a:endParaRPr b="1">
              <a:latin typeface="Public Sans"/>
              <a:ea typeface="Public Sans"/>
              <a:cs typeface="Public Sans"/>
              <a:sym typeface="Public Sans"/>
            </a:endParaRPr>
          </a:p>
          <a:p>
            <a:pPr marL="0" lvl="0" indent="0" algn="ctr" rtl="0">
              <a:spcBef>
                <a:spcPts val="0"/>
              </a:spcBef>
              <a:spcAft>
                <a:spcPts val="0"/>
              </a:spcAft>
              <a:buNone/>
            </a:pPr>
            <a:r>
              <a:rPr lang="en-AU" b="1">
                <a:latin typeface="Public Sans"/>
                <a:ea typeface="Public Sans"/>
                <a:cs typeface="Public Sans"/>
                <a:sym typeface="Public Sans"/>
              </a:rPr>
              <a:t>Delete this box before exercise</a:t>
            </a:r>
            <a:endParaRPr b="1">
              <a:latin typeface="Public Sans"/>
              <a:ea typeface="Public Sans"/>
              <a:cs typeface="Public Sans"/>
              <a:sym typeface="Public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3182f84a95b_0_562"/>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15" name="Google Shape;315;g3182f84a95b_0_562"/>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Time 11:23, 17 February</a:t>
            </a:r>
            <a:endParaRPr sz="2100" b="1" dirty="0">
              <a:latin typeface="Public Sans"/>
              <a:ea typeface="Public Sans"/>
              <a:cs typeface="Public Sans"/>
              <a:sym typeface="Public Sans"/>
            </a:endParaRPr>
          </a:p>
          <a:p>
            <a:pPr marL="0" lvl="0" indent="0" algn="l" rtl="0">
              <a:spcBef>
                <a:spcPts val="1200"/>
              </a:spcBef>
              <a:spcAft>
                <a:spcPts val="0"/>
              </a:spcAft>
              <a:buNone/>
            </a:pPr>
            <a:r>
              <a:rPr lang="en-AU" sz="2100" dirty="0"/>
              <a:t>The Surf Life Saving liaison, on the way to the EOC, receives a report from lifeguards at a major local beach indicating they are struggling to evacuate disabled individuals to higher ground. Most of the buses that brought the group earlier in the day have already left, and lifeguards are stretched thin, attempting to assist and evacuate other beachgoers.</a:t>
            </a:r>
            <a:endParaRPr sz="2100" dirty="0"/>
          </a:p>
          <a:p>
            <a:pPr marL="0" lvl="0" indent="0" algn="l" rtl="0">
              <a:spcBef>
                <a:spcPts val="1200"/>
              </a:spcBef>
              <a:spcAft>
                <a:spcPts val="0"/>
              </a:spcAft>
              <a:buNone/>
            </a:pPr>
            <a:r>
              <a:rPr lang="en-AU" sz="2100" b="1" dirty="0">
                <a:latin typeface="Public Sans"/>
                <a:ea typeface="Public Sans"/>
                <a:cs typeface="Public Sans"/>
                <a:sym typeface="Public Sans"/>
              </a:rPr>
              <a:t>Suggested Trigger Questions</a:t>
            </a:r>
            <a:endParaRPr sz="2100" b="1" dirty="0">
              <a:latin typeface="Public Sans"/>
              <a:ea typeface="Public Sans"/>
              <a:cs typeface="Public Sans"/>
              <a:sym typeface="Public Sans"/>
            </a:endParaRPr>
          </a:p>
          <a:p>
            <a:pPr marL="438150" lvl="0" indent="-342900" algn="l" rtl="0">
              <a:spcBef>
                <a:spcPts val="1200"/>
              </a:spcBef>
              <a:spcAft>
                <a:spcPts val="0"/>
              </a:spcAft>
              <a:buSzPts val="2100"/>
              <a:buFont typeface="Arial" panose="020B0604020202020204" pitchFamily="34" charset="0"/>
              <a:buChar char="•"/>
            </a:pPr>
            <a:r>
              <a:rPr lang="en-AU" sz="2100" dirty="0"/>
              <a:t>What immediate strategies can the EOC and supporting agencies implement to provide additional support to the IMT and lifeguards, so as to ensure the safe evacuation of all individuals, particularly those with disabilities?</a:t>
            </a:r>
          </a:p>
          <a:p>
            <a:pPr marL="438150" lvl="0" indent="-342900" algn="l" rtl="0">
              <a:spcBef>
                <a:spcPts val="1200"/>
              </a:spcBef>
              <a:spcAft>
                <a:spcPts val="0"/>
              </a:spcAft>
              <a:buSzPts val="2100"/>
              <a:buFont typeface="Arial" panose="020B0604020202020204" pitchFamily="34" charset="0"/>
              <a:buChar char="•"/>
            </a:pPr>
            <a:endParaRPr sz="2100" dirty="0"/>
          </a:p>
          <a:p>
            <a:pPr marL="438150" lvl="0" indent="-342900" algn="l" rtl="0">
              <a:spcBef>
                <a:spcPts val="0"/>
              </a:spcBef>
              <a:spcAft>
                <a:spcPts val="0"/>
              </a:spcAft>
              <a:buSzPts val="2100"/>
              <a:buFont typeface="Arial" panose="020B0604020202020204" pitchFamily="34" charset="0"/>
              <a:buChar char="•"/>
            </a:pPr>
            <a:r>
              <a:rPr lang="en-AU" sz="2100" dirty="0"/>
              <a:t>How should the EOC ensure this information is relayed to the IMT and situational awareness is maintained across both the IMT and EOC?</a:t>
            </a:r>
            <a:endParaRPr sz="2100" dirty="0"/>
          </a:p>
        </p:txBody>
      </p:sp>
      <p:sp>
        <p:nvSpPr>
          <p:cNvPr id="316" name="Google Shape;316;g3182f84a95b_0_56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182f84a95b_0_571"/>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22" name="Google Shape;322;g3182f84a95b_0_571"/>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Time 11:51, 17 February</a:t>
            </a:r>
            <a:endParaRPr sz="2100" b="1" dirty="0">
              <a:latin typeface="Public Sans"/>
              <a:ea typeface="Public Sans"/>
              <a:cs typeface="Public Sans"/>
              <a:sym typeface="Public Sans"/>
            </a:endParaRPr>
          </a:p>
          <a:p>
            <a:pPr marL="0" lvl="0" indent="0" algn="l" rtl="0">
              <a:spcBef>
                <a:spcPts val="1200"/>
              </a:spcBef>
              <a:spcAft>
                <a:spcPts val="0"/>
              </a:spcAft>
              <a:buNone/>
            </a:pPr>
            <a:r>
              <a:rPr lang="en-AU" sz="2100" dirty="0"/>
              <a:t>The SES Zone IMT receives a report of a small commercial fishing vessel stranded approximately 600 metres offshore within your zone due to an engine malfunction. The crew of five urgently requests assistance to prevent the vessel from running aground or capsizing as the impending tsunami waves approach.</a:t>
            </a:r>
            <a:endParaRPr sz="2100" dirty="0"/>
          </a:p>
          <a:p>
            <a:pPr marL="0" lvl="0" indent="0" algn="l" rtl="0">
              <a:spcBef>
                <a:spcPts val="1200"/>
              </a:spcBef>
              <a:spcAft>
                <a:spcPts val="0"/>
              </a:spcAft>
              <a:buNone/>
            </a:pPr>
            <a:r>
              <a:rPr lang="en-AU" sz="2100" dirty="0"/>
              <a:t>Operational resources are fully committed, raising concerns that other vessels in the area may be unaware of the threat or may also require assistance. The IMT escalates the situation to the EOC, requesting support to source additional resources to address the stranded vessel and to ensure warnings are effectively disseminated to all vessels across the affected warning areas</a:t>
            </a:r>
            <a:endParaRPr sz="2100" dirty="0"/>
          </a:p>
          <a:p>
            <a:pPr marL="0" lvl="0" indent="0" algn="l" rtl="0">
              <a:spcBef>
                <a:spcPts val="1200"/>
              </a:spcBef>
              <a:spcAft>
                <a:spcPts val="0"/>
              </a:spcAft>
              <a:buNone/>
            </a:pPr>
            <a:endParaRPr sz="2100" dirty="0"/>
          </a:p>
        </p:txBody>
      </p:sp>
      <p:sp>
        <p:nvSpPr>
          <p:cNvPr id="323" name="Google Shape;323;g3182f84a95b_0_57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320d77fefaa_0_1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29" name="Google Shape;329;g320d77fefaa_0_18"/>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Suggested Trigger Questions</a:t>
            </a:r>
            <a:endParaRPr sz="2100" b="1" dirty="0">
              <a:latin typeface="Public Sans"/>
              <a:ea typeface="Public Sans"/>
              <a:cs typeface="Public Sans"/>
              <a:sym typeface="Public Sans"/>
            </a:endParaRPr>
          </a:p>
          <a:p>
            <a:pPr marL="438150" lvl="0" indent="-342900" algn="l" rtl="0">
              <a:spcBef>
                <a:spcPts val="1200"/>
              </a:spcBef>
              <a:spcAft>
                <a:spcPts val="0"/>
              </a:spcAft>
              <a:buSzPts val="2100"/>
              <a:buFont typeface="Arial" panose="020B0604020202020204" pitchFamily="34" charset="0"/>
              <a:buChar char="•"/>
            </a:pPr>
            <a:r>
              <a:rPr lang="en-AU" sz="2100" dirty="0"/>
              <a:t>How should the EOC and supporting agencies respond to this request from the IMT, considering the current situation and competing priorities?</a:t>
            </a:r>
          </a:p>
          <a:p>
            <a:pPr marL="438150" lvl="0" indent="-342900" algn="l" rtl="0">
              <a:spcBef>
                <a:spcPts val="1200"/>
              </a:spcBef>
              <a:spcAft>
                <a:spcPts val="0"/>
              </a:spcAft>
              <a:buSzPts val="2100"/>
              <a:buFont typeface="Arial" panose="020B0604020202020204" pitchFamily="34" charset="0"/>
              <a:buChar char="•"/>
            </a:pPr>
            <a:endParaRPr sz="2100" dirty="0"/>
          </a:p>
          <a:p>
            <a:pPr marL="438150" lvl="0" indent="-342900" algn="l" rtl="0">
              <a:spcBef>
                <a:spcPts val="0"/>
              </a:spcBef>
              <a:spcAft>
                <a:spcPts val="0"/>
              </a:spcAft>
              <a:buSzPts val="2100"/>
              <a:buFont typeface="Arial" panose="020B0604020202020204" pitchFamily="34" charset="0"/>
              <a:buChar char="•"/>
            </a:pPr>
            <a:r>
              <a:rPr lang="en-AU" sz="2100" dirty="0"/>
              <a:t>What actions can the EOC, or LEMC/REMC, in collaboration with the IMT, take to escalate the wider issue of warning dissemination to vessels at sea? </a:t>
            </a:r>
            <a:endParaRPr sz="2100" dirty="0"/>
          </a:p>
          <a:p>
            <a:pPr marL="0" lvl="0" indent="0" algn="l" rtl="0">
              <a:spcBef>
                <a:spcPts val="1200"/>
              </a:spcBef>
              <a:spcAft>
                <a:spcPts val="0"/>
              </a:spcAft>
              <a:buNone/>
            </a:pPr>
            <a:endParaRPr sz="2100" dirty="0"/>
          </a:p>
          <a:p>
            <a:pPr marL="0" lvl="0" indent="0" algn="l" rtl="0">
              <a:spcBef>
                <a:spcPts val="1200"/>
              </a:spcBef>
              <a:spcAft>
                <a:spcPts val="0"/>
              </a:spcAft>
              <a:buNone/>
            </a:pPr>
            <a:endParaRPr sz="2100" dirty="0"/>
          </a:p>
        </p:txBody>
      </p:sp>
      <p:sp>
        <p:nvSpPr>
          <p:cNvPr id="330" name="Google Shape;330;g320d77fefaa_0_1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Acknowledgement</a:t>
            </a:r>
            <a:br>
              <a:rPr lang="en-AU"/>
            </a:br>
            <a:r>
              <a:rPr lang="en-AU"/>
              <a:t>of Country</a:t>
            </a:r>
            <a:endParaRPr/>
          </a:p>
        </p:txBody>
      </p:sp>
      <p:sp>
        <p:nvSpPr>
          <p:cNvPr id="189" name="Google Shape;189;p2"/>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22272B"/>
              </a:buClr>
              <a:buSzPts val="1800"/>
              <a:buNone/>
            </a:pPr>
            <a:r>
              <a:rPr lang="en-AU" sz="1800" b="0" i="0">
                <a:solidFill>
                  <a:srgbClr val="22272B"/>
                </a:solidFill>
              </a:rPr>
              <a:t>I acknowledge the Traditional Custodians of the lands that we are meeting here today. I pay my respects to Elders past, present and emerging and celebrate the diversity of Aboriginal peoples and their ongoing cultures and connections to the lands and waters of NSW. </a:t>
            </a:r>
            <a:endParaRPr/>
          </a:p>
          <a:p>
            <a:pPr marL="0" lvl="0" indent="0" algn="l" rtl="0">
              <a:lnSpc>
                <a:spcPct val="100000"/>
              </a:lnSpc>
              <a:spcBef>
                <a:spcPts val="1200"/>
              </a:spcBef>
              <a:spcAft>
                <a:spcPts val="0"/>
              </a:spcAft>
              <a:buClr>
                <a:srgbClr val="22272B"/>
              </a:buClr>
              <a:buSzPts val="1800"/>
              <a:buNone/>
            </a:pPr>
            <a:r>
              <a:rPr lang="en-AU" sz="1800" b="0" i="0">
                <a:solidFill>
                  <a:srgbClr val="22272B"/>
                </a:solidFill>
              </a:rPr>
              <a:t>I also acknowledge and pay my respects to our Aboriginal and Torres Strait Islander people/colleagues joining us today.</a:t>
            </a:r>
            <a:endParaRPr/>
          </a:p>
        </p:txBody>
      </p:sp>
      <p:sp>
        <p:nvSpPr>
          <p:cNvPr id="190" name="Google Shape;190;p2"/>
          <p:cNvSpPr>
            <a:spLocks noGrp="1"/>
          </p:cNvSpPr>
          <p:nvPr>
            <p:ph type="pic" idx="2"/>
          </p:nvPr>
        </p:nvSpPr>
        <p:spPr>
          <a:xfrm>
            <a:off x="0" y="0"/>
            <a:ext cx="5040000" cy="6858000"/>
          </a:xfrm>
          <a:prstGeom prst="rect">
            <a:avLst/>
          </a:prstGeom>
          <a:noFill/>
          <a:ln>
            <a:noFill/>
          </a:ln>
        </p:spPr>
        <p:txBody>
          <a:bodyPr/>
          <a:lstStyle/>
          <a:p>
            <a:endParaRPr lang="en-AU"/>
          </a:p>
        </p:txBody>
      </p:sp>
      <p:sp>
        <p:nvSpPr>
          <p:cNvPr id="191" name="Google Shape;191;p2"/>
          <p:cNvSpPr txBox="1">
            <a:spLocks noGrp="1"/>
          </p:cNvSpPr>
          <p:nvPr>
            <p:ph type="body" idx="3"/>
          </p:nvPr>
        </p:nvSpPr>
        <p:spPr>
          <a:xfrm>
            <a:off x="5400000" y="5976000"/>
            <a:ext cx="6407999" cy="3600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1400"/>
              <a:buNone/>
            </a:pPr>
            <a:endParaRPr/>
          </a:p>
        </p:txBody>
      </p:sp>
      <p:sp>
        <p:nvSpPr>
          <p:cNvPr id="192" name="Google Shape;192;p2"/>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600"/>
              <a:buFont typeface="Public Sans"/>
              <a:buNone/>
            </a:pPr>
            <a:r>
              <a:rPr lang="en-AU"/>
              <a:t>Morning tea</a:t>
            </a:r>
            <a:endParaRPr/>
          </a:p>
        </p:txBody>
      </p:sp>
      <p:pic>
        <p:nvPicPr>
          <p:cNvPr id="336" name="Google Shape;336;p13" descr="Red hot tea in a glass teacup"/>
          <p:cNvPicPr preferRelativeResize="0"/>
          <p:nvPr/>
        </p:nvPicPr>
        <p:blipFill rotWithShape="1">
          <a:blip r:embed="rId3">
            <a:alphaModFix/>
          </a:blip>
          <a:srcRect t="34652" b="8992"/>
          <a:stretch/>
        </p:blipFill>
        <p:spPr>
          <a:xfrm>
            <a:off x="360000" y="1799999"/>
            <a:ext cx="11484000" cy="4320000"/>
          </a:xfrm>
          <a:prstGeom prst="rect">
            <a:avLst/>
          </a:prstGeom>
          <a:noFill/>
          <a:ln>
            <a:noFill/>
          </a:ln>
        </p:spPr>
      </p:pic>
      <p:sp>
        <p:nvSpPr>
          <p:cNvPr id="337" name="Google Shape;337;p1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SzPts val="1200"/>
              <a:buNone/>
            </a:pPr>
            <a:fld id="{00000000-1234-1234-1234-123412341234}" type="slidenum">
              <a:rPr lang="en-AU"/>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Two</a:t>
            </a:r>
            <a:endParaRPr/>
          </a:p>
        </p:txBody>
      </p:sp>
      <p:sp>
        <p:nvSpPr>
          <p:cNvPr id="343" name="Google Shape;343;p15"/>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1900" b="1" dirty="0">
                <a:latin typeface="Public Sans"/>
                <a:ea typeface="Public Sans"/>
                <a:cs typeface="Public Sans"/>
                <a:sym typeface="Public Sans"/>
              </a:rPr>
              <a:t>Time 14:15, 17 February</a:t>
            </a:r>
            <a:endParaRPr sz="1900" b="1" dirty="0">
              <a:latin typeface="Public Sans"/>
              <a:ea typeface="Public Sans"/>
              <a:cs typeface="Public Sans"/>
              <a:sym typeface="Public Sans"/>
            </a:endParaRPr>
          </a:p>
          <a:p>
            <a:pPr marL="0" lvl="0" indent="0" algn="l" rtl="0">
              <a:spcBef>
                <a:spcPts val="0"/>
              </a:spcBef>
              <a:spcAft>
                <a:spcPts val="0"/>
              </a:spcAft>
              <a:buNone/>
            </a:pPr>
            <a:endParaRPr sz="1900" dirty="0"/>
          </a:p>
          <a:p>
            <a:pPr marL="0" lvl="0" indent="0" algn="l" rtl="0">
              <a:spcBef>
                <a:spcPts val="0"/>
              </a:spcBef>
              <a:spcAft>
                <a:spcPts val="0"/>
              </a:spcAft>
              <a:buNone/>
            </a:pPr>
            <a:r>
              <a:rPr lang="en-AU" sz="1900" dirty="0"/>
              <a:t>The first tsunami waves strike the coast, rapidly inundating low-lying coastal areas. Emergency services across the coast are overwhelmed with triple-zero calls and requests for assistance from individuals stranded on rooftops, in trees, or reported missing.</a:t>
            </a:r>
            <a:endParaRPr sz="1900" dirty="0"/>
          </a:p>
        </p:txBody>
      </p:sp>
      <p:sp>
        <p:nvSpPr>
          <p:cNvPr id="344" name="Google Shape;344;p1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21</a:t>
            </a:fld>
            <a:endParaRPr/>
          </a:p>
        </p:txBody>
      </p:sp>
      <p:pic>
        <p:nvPicPr>
          <p:cNvPr id="345" name="Google Shape;345;p15"/>
          <p:cNvPicPr preferRelativeResize="0">
            <a:picLocks noGrp="1"/>
          </p:cNvPicPr>
          <p:nvPr>
            <p:ph type="pic" idx="2"/>
          </p:nvPr>
        </p:nvPicPr>
        <p:blipFill rotWithShape="1">
          <a:blip r:embed="rId3">
            <a:alphaModFix/>
          </a:blip>
          <a:srcRect l="9980" r="9980"/>
          <a:stretch/>
        </p:blipFill>
        <p:spPr>
          <a:xfrm>
            <a:off x="360000" y="1548000"/>
            <a:ext cx="5616000" cy="468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3182f84a95b_0_379"/>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Two</a:t>
            </a:r>
            <a:endParaRPr/>
          </a:p>
        </p:txBody>
      </p:sp>
      <p:sp>
        <p:nvSpPr>
          <p:cNvPr id="351" name="Google Shape;351;g3182f84a95b_0_379"/>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0850" lvl="0" indent="-342900" algn="l" rtl="0">
              <a:spcBef>
                <a:spcPts val="1200"/>
              </a:spcBef>
              <a:spcAft>
                <a:spcPts val="0"/>
              </a:spcAft>
              <a:buSzPts val="1900"/>
              <a:buFont typeface="Arial" panose="020B0604020202020204" pitchFamily="34" charset="0"/>
              <a:buChar char="•"/>
            </a:pPr>
            <a:r>
              <a:rPr lang="en-AU" sz="1900" dirty="0"/>
              <a:t>What specific support can the EOC provide to the SES IMT to address the overwhelming volume of triple-zero calls and resource requests, ensuring effective prioritisation?</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How can the EOC ensure effective communication and information-sharing with local, regional, and state-level EOC’s to maintain situational awareness and support operational decision-making?</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What mechanisms should supporting agency liaisons within the EOC implement to ensure communication flow and situational awareness across both the IMT and EOC</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How can the EOC assist in mitigating public panic and confusion during this phase, particularly through effective collaboration with functional areas responsible for public messaging, in collaboration with the IMT?</a:t>
            </a:r>
            <a:endParaRPr dirty="0"/>
          </a:p>
        </p:txBody>
      </p:sp>
      <p:sp>
        <p:nvSpPr>
          <p:cNvPr id="352" name="Google Shape;352;g3182f84a95b_0_379"/>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AU"/>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182f84a95b_0_38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58" name="Google Shape;358;g3182f84a95b_0_385"/>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Time 14:20, 17 February</a:t>
            </a:r>
            <a:endParaRPr sz="2100" b="1" dirty="0">
              <a:latin typeface="Public Sans"/>
              <a:ea typeface="Public Sans"/>
              <a:cs typeface="Public Sans"/>
              <a:sym typeface="Public Sans"/>
            </a:endParaRPr>
          </a:p>
          <a:p>
            <a:pPr marL="0" lvl="0" indent="0" algn="l" rtl="0">
              <a:spcBef>
                <a:spcPts val="1200"/>
              </a:spcBef>
              <a:spcAft>
                <a:spcPts val="0"/>
              </a:spcAft>
              <a:buNone/>
            </a:pPr>
            <a:r>
              <a:rPr lang="en-AU" sz="2100" dirty="0"/>
              <a:t>The EOC becomes aware of total power losses throughout the inundation zones, with outages extending into broader coastal towns and communities. Significant quantities of live powerlines and electrical infrastructure within the inundation zone are reported to be damaged, destroyed, or submerged, creating widespread safety risks.</a:t>
            </a:r>
            <a:endParaRPr sz="2100" dirty="0"/>
          </a:p>
          <a:p>
            <a:pPr marL="0" lvl="0" indent="0" algn="l" rtl="0">
              <a:spcBef>
                <a:spcPts val="1200"/>
              </a:spcBef>
              <a:spcAft>
                <a:spcPts val="0"/>
              </a:spcAft>
              <a:buNone/>
            </a:pPr>
            <a:r>
              <a:rPr lang="en-AU" sz="2100" b="1" dirty="0">
                <a:latin typeface="Public Sans"/>
                <a:ea typeface="Public Sans"/>
                <a:cs typeface="Public Sans"/>
                <a:sym typeface="Public Sans"/>
              </a:rPr>
              <a:t>Suggested Trigger Questions</a:t>
            </a:r>
            <a:endParaRPr sz="2100" b="1" dirty="0">
              <a:latin typeface="Public Sans"/>
              <a:ea typeface="Public Sans"/>
              <a:cs typeface="Public Sans"/>
              <a:sym typeface="Public Sans"/>
            </a:endParaRPr>
          </a:p>
          <a:p>
            <a:pPr marL="438150" lvl="0" indent="-342900" algn="l" rtl="0">
              <a:spcBef>
                <a:spcPts val="1200"/>
              </a:spcBef>
              <a:spcAft>
                <a:spcPts val="0"/>
              </a:spcAft>
              <a:buSzPts val="2100"/>
              <a:buFont typeface="Arial" panose="020B0604020202020204" pitchFamily="34" charset="0"/>
              <a:buChar char="•"/>
            </a:pPr>
            <a:r>
              <a:rPr lang="en-AU" sz="2100" dirty="0"/>
              <a:t>How should the EOC coordinate with functional areas and energy providers to address the immediate safety risks associated with live powerlines and damaged infrastructure, while also managing community impacts from the power loss?</a:t>
            </a:r>
          </a:p>
          <a:p>
            <a:pPr marL="438150" lvl="0" indent="-342900" algn="l" rtl="0">
              <a:spcBef>
                <a:spcPts val="1200"/>
              </a:spcBef>
              <a:spcAft>
                <a:spcPts val="0"/>
              </a:spcAft>
              <a:buSzPts val="2100"/>
              <a:buFont typeface="Arial" panose="020B0604020202020204" pitchFamily="34" charset="0"/>
              <a:buChar char="•"/>
            </a:pPr>
            <a:endParaRPr sz="2100" dirty="0"/>
          </a:p>
          <a:p>
            <a:pPr marL="438150" lvl="0" indent="-342900" algn="l" rtl="0">
              <a:spcBef>
                <a:spcPts val="0"/>
              </a:spcBef>
              <a:spcAft>
                <a:spcPts val="0"/>
              </a:spcAft>
              <a:buSzPts val="2100"/>
              <a:buFont typeface="Arial" panose="020B0604020202020204" pitchFamily="34" charset="0"/>
              <a:buChar char="•"/>
            </a:pPr>
            <a:r>
              <a:rPr lang="en-AU" sz="2100" dirty="0"/>
              <a:t>What actions should the EOC take now to initiate recovery efforts and prepare for extended power outages in widespread areas?</a:t>
            </a:r>
            <a:endParaRPr sz="2100" dirty="0"/>
          </a:p>
        </p:txBody>
      </p:sp>
      <p:sp>
        <p:nvSpPr>
          <p:cNvPr id="359" name="Google Shape;359;g3182f84a95b_0_38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AU"/>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3182f84a95b_0_58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365" name="Google Shape;365;g3182f84a95b_0_583"/>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Time 14:45, 17 February</a:t>
            </a:r>
            <a:endParaRPr sz="2100" b="1" dirty="0">
              <a:latin typeface="Public Sans"/>
              <a:ea typeface="Public Sans"/>
              <a:cs typeface="Public Sans"/>
              <a:sym typeface="Public Sans"/>
            </a:endParaRPr>
          </a:p>
          <a:p>
            <a:pPr marL="0" lvl="0" indent="0" algn="l" rtl="0">
              <a:spcBef>
                <a:spcPts val="1200"/>
              </a:spcBef>
              <a:spcAft>
                <a:spcPts val="0"/>
              </a:spcAft>
              <a:buNone/>
            </a:pPr>
            <a:r>
              <a:rPr lang="en-AU" sz="2100" dirty="0"/>
              <a:t>Rescue helicopters attempting to reach stranded individuals report multiple unauthorised drones operating over the impact area, significantly hindering their ability to conduct rescue operations safely. The IMT, fully engaged in responding to the broader incident, escalates the issue to the EOC, requesting urgent support to mitigate the drone hazard and ensure airspace safety for ongoing rescue efforts.</a:t>
            </a:r>
            <a:endParaRPr sz="2100" dirty="0"/>
          </a:p>
          <a:p>
            <a:pPr marL="0" lvl="0" indent="0" algn="l" rtl="0">
              <a:spcBef>
                <a:spcPts val="1200"/>
              </a:spcBef>
              <a:spcAft>
                <a:spcPts val="0"/>
              </a:spcAft>
              <a:buNone/>
            </a:pPr>
            <a:endParaRPr sz="2100" dirty="0"/>
          </a:p>
          <a:p>
            <a:pPr marL="0" lvl="0" indent="0" algn="l" rtl="0">
              <a:spcBef>
                <a:spcPts val="1200"/>
              </a:spcBef>
              <a:spcAft>
                <a:spcPts val="0"/>
              </a:spcAft>
              <a:buNone/>
            </a:pPr>
            <a:r>
              <a:rPr lang="en-AU" sz="2100" b="1" dirty="0">
                <a:latin typeface="Public Sans"/>
                <a:ea typeface="Public Sans"/>
                <a:cs typeface="Public Sans"/>
                <a:sym typeface="Public Sans"/>
              </a:rPr>
              <a:t>Suggested Trigger Questions</a:t>
            </a:r>
            <a:endParaRPr sz="2100" b="1" dirty="0">
              <a:latin typeface="Public Sans"/>
              <a:ea typeface="Public Sans"/>
              <a:cs typeface="Public Sans"/>
              <a:sym typeface="Public Sans"/>
            </a:endParaRPr>
          </a:p>
          <a:p>
            <a:pPr marL="438150" lvl="0" indent="-342900" algn="l" rtl="0">
              <a:spcBef>
                <a:spcPts val="1200"/>
              </a:spcBef>
              <a:spcAft>
                <a:spcPts val="0"/>
              </a:spcAft>
              <a:buSzPts val="2100"/>
              <a:buFont typeface="Arial" panose="020B0604020202020204" pitchFamily="34" charset="0"/>
              <a:buChar char="•"/>
            </a:pPr>
            <a:r>
              <a:rPr lang="en-AU" sz="2100" dirty="0"/>
              <a:t>What steps can the EOC take to rapidly mitigate the unauthorised drone activity and support the SES IMT in restoring aerial rescue operations?</a:t>
            </a:r>
            <a:endParaRPr sz="2100" dirty="0"/>
          </a:p>
          <a:p>
            <a:pPr marL="0" lvl="0" indent="0" algn="l" rtl="0">
              <a:spcBef>
                <a:spcPts val="1200"/>
              </a:spcBef>
              <a:spcAft>
                <a:spcPts val="0"/>
              </a:spcAft>
              <a:buNone/>
            </a:pPr>
            <a:endParaRPr sz="2100" dirty="0"/>
          </a:p>
          <a:p>
            <a:pPr marL="0" lvl="0" indent="0" algn="l" rtl="0">
              <a:spcBef>
                <a:spcPts val="1200"/>
              </a:spcBef>
              <a:spcAft>
                <a:spcPts val="0"/>
              </a:spcAft>
              <a:buNone/>
            </a:pPr>
            <a:endParaRPr sz="2100" dirty="0"/>
          </a:p>
        </p:txBody>
      </p:sp>
      <p:sp>
        <p:nvSpPr>
          <p:cNvPr id="366" name="Google Shape;366;g3182f84a95b_0_58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2d58adf6bbf_0_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Three</a:t>
            </a:r>
            <a:endParaRPr/>
          </a:p>
        </p:txBody>
      </p:sp>
      <p:sp>
        <p:nvSpPr>
          <p:cNvPr id="372" name="Google Shape;372;g2d58adf6bbf_0_8"/>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1900" b="1" dirty="0">
                <a:latin typeface="Public Sans"/>
                <a:ea typeface="Public Sans"/>
                <a:cs typeface="Public Sans"/>
                <a:sym typeface="Public Sans"/>
              </a:rPr>
              <a:t>Time 15:32, 17 February</a:t>
            </a:r>
            <a:endParaRPr sz="1900" b="1" dirty="0">
              <a:latin typeface="Public Sans"/>
              <a:ea typeface="Public Sans"/>
              <a:cs typeface="Public Sans"/>
              <a:sym typeface="Public Sans"/>
            </a:endParaRPr>
          </a:p>
          <a:p>
            <a:pPr marL="0" lvl="0" indent="0" algn="l" rtl="0">
              <a:spcBef>
                <a:spcPts val="0"/>
              </a:spcBef>
              <a:spcAft>
                <a:spcPts val="0"/>
              </a:spcAft>
              <a:buNone/>
            </a:pPr>
            <a:endParaRPr sz="1900" b="1" dirty="0">
              <a:latin typeface="Public Sans"/>
              <a:ea typeface="Public Sans"/>
              <a:cs typeface="Public Sans"/>
              <a:sym typeface="Public Sans"/>
            </a:endParaRPr>
          </a:p>
          <a:p>
            <a:pPr marL="0" lvl="0" indent="0" algn="l" rtl="0">
              <a:spcBef>
                <a:spcPts val="0"/>
              </a:spcBef>
              <a:spcAft>
                <a:spcPts val="0"/>
              </a:spcAft>
              <a:buNone/>
            </a:pPr>
            <a:r>
              <a:rPr lang="en-AU" sz="1500" dirty="0"/>
              <a:t>NSW Health and Ambulance liaisons in the EOC receive numerous reports, via incident management systems and operations centres, of large numbers of injured individuals seeking help. Many are self-presenting or being transported to sports grounds, evacuation centres, and higher ground. These reports are corroborated by similar SITREPs flowing into the EOC from the IMT. </a:t>
            </a:r>
            <a:endParaRPr sz="1500" dirty="0"/>
          </a:p>
          <a:p>
            <a:pPr marL="0" lvl="0" indent="0" algn="l" rtl="0">
              <a:spcBef>
                <a:spcPts val="0"/>
              </a:spcBef>
              <a:spcAft>
                <a:spcPts val="0"/>
              </a:spcAft>
              <a:buNone/>
            </a:pPr>
            <a:endParaRPr sz="1500" dirty="0"/>
          </a:p>
          <a:p>
            <a:pPr marL="0" lvl="0" indent="0" algn="l" rtl="0">
              <a:spcBef>
                <a:spcPts val="0"/>
              </a:spcBef>
              <a:spcAft>
                <a:spcPts val="0"/>
              </a:spcAft>
              <a:buNone/>
            </a:pPr>
            <a:r>
              <a:rPr lang="en-AU" sz="1500" dirty="0"/>
              <a:t>The injuries reported include significant cases such as fractures, lacerations, and instances of loss of consciousness. First aid providers and emergency personnel at these sites are quickly overwhelmed by the sheer volume of casualties. Compounding the situation, ambulance services have reached maximum operational capacity. In many areas, ambulances are unable to access affected locations due to extensive flooding and debris obstructing roads.</a:t>
            </a:r>
            <a:endParaRPr sz="1500" dirty="0"/>
          </a:p>
          <a:p>
            <a:pPr marL="0" lvl="0" indent="0" algn="l" rtl="0">
              <a:spcBef>
                <a:spcPts val="0"/>
              </a:spcBef>
              <a:spcAft>
                <a:spcPts val="0"/>
              </a:spcAft>
              <a:buNone/>
            </a:pPr>
            <a:endParaRPr sz="1900" dirty="0"/>
          </a:p>
          <a:p>
            <a:pPr marL="0" lvl="0" indent="0" algn="l" rtl="0">
              <a:spcBef>
                <a:spcPts val="0"/>
              </a:spcBef>
              <a:spcAft>
                <a:spcPts val="0"/>
              </a:spcAft>
              <a:buNone/>
            </a:pPr>
            <a:endParaRPr sz="1900"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1200"/>
              </a:spcBef>
              <a:spcAft>
                <a:spcPts val="0"/>
              </a:spcAft>
              <a:buClr>
                <a:schemeClr val="dk1"/>
              </a:buClr>
              <a:buSzPts val="2000"/>
              <a:buNone/>
            </a:pPr>
            <a:endParaRPr dirty="0"/>
          </a:p>
        </p:txBody>
      </p:sp>
      <p:sp>
        <p:nvSpPr>
          <p:cNvPr id="373" name="Google Shape;373;g2d58adf6bbf_0_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25</a:t>
            </a:fld>
            <a:endParaRPr/>
          </a:p>
        </p:txBody>
      </p:sp>
      <p:pic>
        <p:nvPicPr>
          <p:cNvPr id="374" name="Google Shape;374;g2d58adf6bbf_0_8"/>
          <p:cNvPicPr preferRelativeResize="0">
            <a:picLocks noGrp="1"/>
          </p:cNvPicPr>
          <p:nvPr>
            <p:ph type="pic" idx="2"/>
          </p:nvPr>
        </p:nvPicPr>
        <p:blipFill rotWithShape="1">
          <a:blip r:embed="rId3">
            <a:alphaModFix/>
          </a:blip>
          <a:srcRect l="10102" r="10094"/>
          <a:stretch/>
        </p:blipFill>
        <p:spPr>
          <a:xfrm>
            <a:off x="360000" y="1548000"/>
            <a:ext cx="5616002" cy="4680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3182f84a95b_0_598"/>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Three</a:t>
            </a:r>
            <a:endParaRPr/>
          </a:p>
        </p:txBody>
      </p:sp>
      <p:sp>
        <p:nvSpPr>
          <p:cNvPr id="380" name="Google Shape;380;g3182f84a95b_0_598"/>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0850" lvl="0" indent="-342900" algn="l" rtl="0">
              <a:spcBef>
                <a:spcPts val="1200"/>
              </a:spcBef>
              <a:spcAft>
                <a:spcPts val="0"/>
              </a:spcAft>
              <a:buSzPts val="1900"/>
              <a:buFont typeface="Arial" panose="020B0604020202020204" pitchFamily="34" charset="0"/>
              <a:buChar char="•"/>
            </a:pPr>
            <a:r>
              <a:rPr lang="en-AU" sz="1900" dirty="0"/>
              <a:t>How can the EOC coordinate with functional areas and supporting agencies to provide additional medical support to evacuation centres and sports grounds where first responders are overwhelmed?</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What role can the EOC play in responding to ambulance services being overwhelmed, particularly in coordinating support for casualty management at evacuation centres and other impacted locations?</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How can the EOC assist in identifying alternative transport or access routes for medical teams and resources to reach affected areas despite flooding and debris?</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What interagency coordination strategies can the EOC implement to manage the surge in medical needs, ensuring resources like personnel, equipment, and supplies are distributed effectively?</a:t>
            </a:r>
            <a:endParaRPr sz="1900" dirty="0"/>
          </a:p>
        </p:txBody>
      </p:sp>
      <p:sp>
        <p:nvSpPr>
          <p:cNvPr id="381" name="Google Shape;381;g3182f84a95b_0_598"/>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Four</a:t>
            </a:r>
            <a:endParaRPr/>
          </a:p>
        </p:txBody>
      </p:sp>
      <p:sp>
        <p:nvSpPr>
          <p:cNvPr id="387" name="Google Shape;387;p16"/>
          <p:cNvSpPr txBox="1">
            <a:spLocks noGrp="1"/>
          </p:cNvSpPr>
          <p:nvPr>
            <p:ph type="body" idx="1"/>
          </p:nvPr>
        </p:nvSpPr>
        <p:spPr>
          <a:xfrm>
            <a:off x="6216002" y="1728000"/>
            <a:ext cx="5628000" cy="90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AU" sz="1900" b="1" dirty="0">
                <a:latin typeface="Public Sans"/>
                <a:ea typeface="Public Sans"/>
                <a:cs typeface="Public Sans"/>
                <a:sym typeface="Public Sans"/>
              </a:rPr>
              <a:t>Time 16:30, 17 February</a:t>
            </a:r>
            <a:endParaRPr sz="1900" b="1" dirty="0">
              <a:latin typeface="Public Sans"/>
              <a:ea typeface="Public Sans"/>
              <a:cs typeface="Public Sans"/>
              <a:sym typeface="Public Sans"/>
            </a:endParaRPr>
          </a:p>
          <a:p>
            <a:pPr marL="0" lvl="0" indent="0" algn="l" rtl="0">
              <a:spcBef>
                <a:spcPts val="0"/>
              </a:spcBef>
              <a:spcAft>
                <a:spcPts val="0"/>
              </a:spcAft>
              <a:buNone/>
            </a:pPr>
            <a:endParaRPr sz="1900" dirty="0"/>
          </a:p>
          <a:p>
            <a:pPr marL="0" lvl="0" indent="0" algn="l" rtl="0">
              <a:spcBef>
                <a:spcPts val="0"/>
              </a:spcBef>
              <a:spcAft>
                <a:spcPts val="0"/>
              </a:spcAft>
              <a:buNone/>
            </a:pPr>
            <a:r>
              <a:rPr lang="en-AU" sz="1800" dirty="0"/>
              <a:t>As the first series of waves subside and subsequent waves continue to arrive, it becomes clear that most roads into coastal communities remain completely blocked by debris, preventing access by emergency services and recovery teams.</a:t>
            </a:r>
            <a:endParaRPr sz="1800" dirty="0"/>
          </a:p>
          <a:p>
            <a:pPr marL="0" lvl="0" indent="0" algn="l" rtl="0">
              <a:spcBef>
                <a:spcPts val="0"/>
              </a:spcBef>
              <a:spcAft>
                <a:spcPts val="0"/>
              </a:spcAft>
              <a:buNone/>
            </a:pPr>
            <a:endParaRPr sz="1800" dirty="0"/>
          </a:p>
          <a:p>
            <a:pPr marL="0" lvl="0" indent="0" algn="l" rtl="0">
              <a:spcBef>
                <a:spcPts val="0"/>
              </a:spcBef>
              <a:spcAft>
                <a:spcPts val="0"/>
              </a:spcAft>
              <a:buNone/>
            </a:pPr>
            <a:r>
              <a:rPr lang="en-AU" sz="1800" dirty="0"/>
              <a:t>Emergency services are still grappling with thousands of outstanding calls for assistance and rescue within inaccessible areas. Tens of thousands of displaced residents are stranded at evacuation points, sports grounds, and within inland communities, with no access to their homes or immediate shelter.</a:t>
            </a:r>
            <a:endParaRPr sz="1800" dirty="0"/>
          </a:p>
          <a:p>
            <a:pPr marL="0" lvl="0" indent="0" algn="l" rtl="0">
              <a:spcBef>
                <a:spcPts val="0"/>
              </a:spcBef>
              <a:spcAft>
                <a:spcPts val="0"/>
              </a:spcAft>
              <a:buNone/>
            </a:pPr>
            <a:endParaRPr sz="1900" dirty="0"/>
          </a:p>
          <a:p>
            <a:pPr marL="0" lvl="0" indent="0" algn="l" rtl="0">
              <a:spcBef>
                <a:spcPts val="0"/>
              </a:spcBef>
              <a:spcAft>
                <a:spcPts val="0"/>
              </a:spcAft>
              <a:buNone/>
            </a:pPr>
            <a:endParaRPr sz="1900" dirty="0"/>
          </a:p>
        </p:txBody>
      </p:sp>
      <p:sp>
        <p:nvSpPr>
          <p:cNvPr id="388" name="Google Shape;388;p1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27</a:t>
            </a:fld>
            <a:endParaRPr/>
          </a:p>
        </p:txBody>
      </p:sp>
      <p:pic>
        <p:nvPicPr>
          <p:cNvPr id="389" name="Google Shape;389;p16"/>
          <p:cNvPicPr preferRelativeResize="0">
            <a:picLocks noGrp="1"/>
          </p:cNvPicPr>
          <p:nvPr>
            <p:ph type="pic" idx="2"/>
          </p:nvPr>
        </p:nvPicPr>
        <p:blipFill rotWithShape="1">
          <a:blip r:embed="rId3">
            <a:alphaModFix/>
          </a:blip>
          <a:srcRect l="10071" r="10063"/>
          <a:stretch/>
        </p:blipFill>
        <p:spPr>
          <a:xfrm>
            <a:off x="360000" y="1548000"/>
            <a:ext cx="5616000" cy="4680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g3182f84a95b_0_61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Special Idea Four</a:t>
            </a:r>
            <a:endParaRPr/>
          </a:p>
        </p:txBody>
      </p:sp>
      <p:sp>
        <p:nvSpPr>
          <p:cNvPr id="395" name="Google Shape;395;g3182f84a95b_0_613"/>
          <p:cNvSpPr txBox="1">
            <a:spLocks noGrp="1"/>
          </p:cNvSpPr>
          <p:nvPr>
            <p:ph type="body" idx="4294967295"/>
          </p:nvPr>
        </p:nvSpPr>
        <p:spPr>
          <a:xfrm>
            <a:off x="360000" y="1740050"/>
            <a:ext cx="11484000" cy="900000"/>
          </a:xfrm>
          <a:prstGeom prst="rect">
            <a:avLst/>
          </a:prstGeom>
          <a:noFill/>
          <a:ln>
            <a:noFill/>
          </a:ln>
        </p:spPr>
        <p:txBody>
          <a:bodyPr spcFirstLastPara="1" wrap="square" lIns="0" tIns="0" rIns="0" bIns="0" anchor="t" anchorCtr="0">
            <a:noAutofit/>
          </a:bodyPr>
          <a:lstStyle/>
          <a:p>
            <a:pPr marL="450850" lvl="0" indent="-342900" algn="l" rtl="0">
              <a:spcBef>
                <a:spcPts val="1200"/>
              </a:spcBef>
              <a:spcAft>
                <a:spcPts val="0"/>
              </a:spcAft>
              <a:buSzPts val="1900"/>
              <a:buFont typeface="Arial" panose="020B0604020202020204" pitchFamily="34" charset="0"/>
              <a:buChar char="•"/>
            </a:pPr>
            <a:r>
              <a:rPr lang="en-AU" sz="1900" dirty="0"/>
              <a:t>How can the LEMC/REMC coordinate with functional areas and supporting agencies to prioritise and expedite the clearing of debris to restore access to coastal communities?</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With emergency services still addressing thousands of outstanding calls for assistance, how should the EOC prioritise resources and support to the combat agency in addressing the most urgent needs?</a:t>
            </a:r>
            <a:endParaRPr sz="1900" dirty="0"/>
          </a:p>
          <a:p>
            <a:pPr marL="800100" lvl="0" indent="-342900" algn="l" rtl="0">
              <a:spcBef>
                <a:spcPts val="1200"/>
              </a:spcBef>
              <a:spcAft>
                <a:spcPts val="0"/>
              </a:spcAft>
              <a:buFont typeface="Arial" panose="020B0604020202020204" pitchFamily="34" charset="0"/>
              <a:buChar char="•"/>
            </a:pPr>
            <a:endParaRPr sz="1900" dirty="0"/>
          </a:p>
          <a:p>
            <a:pPr marL="450850" lvl="0" indent="-342900" algn="l" rtl="0">
              <a:spcBef>
                <a:spcPts val="1200"/>
              </a:spcBef>
              <a:spcAft>
                <a:spcPts val="0"/>
              </a:spcAft>
              <a:buSzPts val="1900"/>
              <a:buFont typeface="Arial" panose="020B0604020202020204" pitchFamily="34" charset="0"/>
              <a:buChar char="•"/>
            </a:pPr>
            <a:r>
              <a:rPr lang="en-AU" sz="1900" dirty="0"/>
              <a:t>What immediate actions can the EOC and supporting agencies take to ensure adequate shelter, supplies, and support for the tens of thousands of displaced residents stranded in evacuation points and inland communities?</a:t>
            </a:r>
            <a:endParaRPr sz="1900" dirty="0"/>
          </a:p>
        </p:txBody>
      </p:sp>
      <p:sp>
        <p:nvSpPr>
          <p:cNvPr id="396" name="Google Shape;396;g3182f84a95b_0_61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3182f84a95b_0_60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Inject</a:t>
            </a:r>
            <a:endParaRPr/>
          </a:p>
        </p:txBody>
      </p:sp>
      <p:sp>
        <p:nvSpPr>
          <p:cNvPr id="402" name="Google Shape;402;g3182f84a95b_0_604"/>
          <p:cNvSpPr txBox="1">
            <a:spLocks noGrp="1"/>
          </p:cNvSpPr>
          <p:nvPr>
            <p:ph type="body" idx="4294967295"/>
          </p:nvPr>
        </p:nvSpPr>
        <p:spPr>
          <a:xfrm>
            <a:off x="360000" y="1655800"/>
            <a:ext cx="11484000" cy="900000"/>
          </a:xfrm>
          <a:prstGeom prst="rect">
            <a:avLst/>
          </a:prstGeom>
          <a:noFill/>
          <a:ln>
            <a:noFill/>
          </a:ln>
        </p:spPr>
        <p:txBody>
          <a:bodyPr spcFirstLastPara="1" wrap="square" lIns="0" tIns="0" rIns="0" bIns="0" anchor="t" anchorCtr="0">
            <a:noAutofit/>
          </a:bodyPr>
          <a:lstStyle/>
          <a:p>
            <a:pPr marL="0" lvl="0" indent="0" algn="l" rtl="0">
              <a:spcBef>
                <a:spcPts val="1200"/>
              </a:spcBef>
              <a:spcAft>
                <a:spcPts val="0"/>
              </a:spcAft>
              <a:buNone/>
            </a:pPr>
            <a:r>
              <a:rPr lang="en-AU" sz="2100" b="1" dirty="0">
                <a:latin typeface="Public Sans"/>
                <a:ea typeface="Public Sans"/>
                <a:cs typeface="Public Sans"/>
                <a:sym typeface="Public Sans"/>
              </a:rPr>
              <a:t>Time 16:45, 17 February</a:t>
            </a:r>
            <a:endParaRPr sz="2100" b="1" dirty="0">
              <a:latin typeface="Public Sans"/>
              <a:ea typeface="Public Sans"/>
              <a:cs typeface="Public Sans"/>
              <a:sym typeface="Public Sans"/>
            </a:endParaRPr>
          </a:p>
          <a:p>
            <a:pPr marL="0" lvl="0" indent="0" algn="l" rtl="0">
              <a:spcBef>
                <a:spcPts val="1200"/>
              </a:spcBef>
              <a:spcAft>
                <a:spcPts val="0"/>
              </a:spcAft>
              <a:buNone/>
            </a:pPr>
            <a:r>
              <a:rPr lang="en-AU" sz="2100" dirty="0"/>
              <a:t>The IMT receives and escalates to the EOC reports of several major and local bridges into coastal communities that have been damaged, destroyed, or deemed unsafe for use. As a result, some areas will remain inaccessible by road, even after debris is cleared.</a:t>
            </a:r>
            <a:endParaRPr sz="2100" dirty="0"/>
          </a:p>
          <a:p>
            <a:pPr marL="0" lvl="0" indent="0" algn="l" rtl="0">
              <a:spcBef>
                <a:spcPts val="1200"/>
              </a:spcBef>
              <a:spcAft>
                <a:spcPts val="0"/>
              </a:spcAft>
              <a:buNone/>
            </a:pPr>
            <a:r>
              <a:rPr lang="en-AU" sz="2100" b="1" dirty="0">
                <a:latin typeface="Public Sans"/>
                <a:ea typeface="Public Sans"/>
                <a:cs typeface="Public Sans"/>
                <a:sym typeface="Public Sans"/>
              </a:rPr>
              <a:t>Suggested Trigger Questions</a:t>
            </a:r>
            <a:endParaRPr sz="2100" b="1" dirty="0">
              <a:latin typeface="Public Sans"/>
              <a:ea typeface="Public Sans"/>
              <a:cs typeface="Public Sans"/>
              <a:sym typeface="Public Sans"/>
            </a:endParaRPr>
          </a:p>
          <a:p>
            <a:pPr marL="438150" lvl="0" indent="-342900" algn="l" rtl="0">
              <a:spcBef>
                <a:spcPts val="1200"/>
              </a:spcBef>
              <a:spcAft>
                <a:spcPts val="0"/>
              </a:spcAft>
              <a:buSzPts val="2100"/>
              <a:buFont typeface="Arial" panose="020B0604020202020204" pitchFamily="34" charset="0"/>
              <a:buChar char="•"/>
            </a:pPr>
            <a:r>
              <a:rPr lang="en-AU" sz="2100" dirty="0"/>
              <a:t>What role should the LEMC/REMC play in initiating early recovery efforts, such as coordinating damage assessments and planning for the transition from response to recovery?</a:t>
            </a:r>
            <a:endParaRPr sz="2100" dirty="0"/>
          </a:p>
          <a:p>
            <a:pPr marL="0" lvl="0" indent="0" algn="l" rtl="0">
              <a:spcBef>
                <a:spcPts val="1200"/>
              </a:spcBef>
              <a:spcAft>
                <a:spcPts val="0"/>
              </a:spcAft>
              <a:buNone/>
            </a:pPr>
            <a:endParaRPr sz="2100" dirty="0"/>
          </a:p>
          <a:p>
            <a:pPr marL="0" lvl="0" indent="0" algn="l" rtl="0">
              <a:spcBef>
                <a:spcPts val="1200"/>
              </a:spcBef>
              <a:spcAft>
                <a:spcPts val="0"/>
              </a:spcAft>
              <a:buNone/>
            </a:pPr>
            <a:endParaRPr sz="2100" dirty="0"/>
          </a:p>
        </p:txBody>
      </p:sp>
      <p:sp>
        <p:nvSpPr>
          <p:cNvPr id="403" name="Google Shape;403;g3182f84a95b_0_60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AU"/>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Agenda</a:t>
            </a:r>
            <a:endParaRPr/>
          </a:p>
        </p:txBody>
      </p:sp>
      <p:sp>
        <p:nvSpPr>
          <p:cNvPr id="199" name="Google Shape;199;p3"/>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3</a:t>
            </a:fld>
            <a:endParaRPr/>
          </a:p>
        </p:txBody>
      </p:sp>
      <p:grpSp>
        <p:nvGrpSpPr>
          <p:cNvPr id="200" name="Google Shape;200;p3"/>
          <p:cNvGrpSpPr/>
          <p:nvPr/>
        </p:nvGrpSpPr>
        <p:grpSpPr>
          <a:xfrm>
            <a:off x="360363" y="1856989"/>
            <a:ext cx="11483975" cy="4206060"/>
            <a:chOff x="0" y="56764"/>
            <a:chExt cx="11483975" cy="4206060"/>
          </a:xfrm>
        </p:grpSpPr>
        <p:sp>
          <p:nvSpPr>
            <p:cNvPr id="201" name="Google Shape;201;p3"/>
            <p:cNvSpPr/>
            <p:nvPr/>
          </p:nvSpPr>
          <p:spPr>
            <a:xfrm>
              <a:off x="0" y="5676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txBox="1"/>
            <p:nvPr/>
          </p:nvSpPr>
          <p:spPr>
            <a:xfrm>
              <a:off x="27415" y="8417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Briefing and introduction</a:t>
              </a:r>
              <a:endParaRPr sz="1400" b="0" i="0" u="none" strike="noStrike" cap="none">
                <a:solidFill>
                  <a:srgbClr val="000000"/>
                </a:solidFill>
                <a:latin typeface="Arial"/>
                <a:ea typeface="Arial"/>
                <a:cs typeface="Arial"/>
                <a:sym typeface="Arial"/>
              </a:endParaRPr>
            </a:p>
          </p:txBody>
        </p:sp>
        <p:sp>
          <p:nvSpPr>
            <p:cNvPr id="203" name="Google Shape;203;p3"/>
            <p:cNvSpPr/>
            <p:nvPr/>
          </p:nvSpPr>
          <p:spPr>
            <a:xfrm>
              <a:off x="0" y="618363"/>
              <a:ext cx="11483975" cy="94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3"/>
            <p:cNvSpPr txBox="1"/>
            <p:nvPr/>
          </p:nvSpPr>
          <p:spPr>
            <a:xfrm>
              <a:off x="0" y="618363"/>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Exercise purpose</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Expectations and objectives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Context (including outline of EM arrangements if required)</a:t>
              </a:r>
              <a:endParaRPr sz="1400" b="0" i="0" u="none" strike="noStrike" cap="none">
                <a:solidFill>
                  <a:srgbClr val="000000"/>
                </a:solidFill>
                <a:latin typeface="Arial"/>
                <a:ea typeface="Arial"/>
                <a:cs typeface="Arial"/>
                <a:sym typeface="Arial"/>
              </a:endParaRPr>
            </a:p>
          </p:txBody>
        </p:sp>
        <p:sp>
          <p:nvSpPr>
            <p:cNvPr id="205" name="Google Shape;205;p3"/>
            <p:cNvSpPr/>
            <p:nvPr/>
          </p:nvSpPr>
          <p:spPr>
            <a:xfrm>
              <a:off x="0" y="156228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txBox="1"/>
            <p:nvPr/>
          </p:nvSpPr>
          <p:spPr>
            <a:xfrm>
              <a:off x="27415" y="158969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Scenario</a:t>
              </a: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0" y="2123884"/>
              <a:ext cx="11483975" cy="6334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txBox="1"/>
            <p:nvPr/>
          </p:nvSpPr>
          <p:spPr>
            <a:xfrm>
              <a:off x="0" y="2123884"/>
              <a:ext cx="11483975" cy="6334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General idea (background)</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Special ideas (issues to consider)</a:t>
              </a: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a:off x="0" y="2757304"/>
              <a:ext cx="11483975" cy="561599"/>
            </a:xfrm>
            <a:prstGeom prst="roundRect">
              <a:avLst>
                <a:gd name="adj" fmla="val 16667"/>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txBox="1"/>
            <p:nvPr/>
          </p:nvSpPr>
          <p:spPr>
            <a:xfrm>
              <a:off x="27415" y="2784719"/>
              <a:ext cx="11429145"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Public Sans Light"/>
                <a:buNone/>
              </a:pPr>
              <a:r>
                <a:rPr lang="en-AU" sz="2400" b="0" i="0" u="none" strike="noStrike" cap="none">
                  <a:solidFill>
                    <a:schemeClr val="lt1"/>
                  </a:solidFill>
                  <a:latin typeface="Public Sans Light"/>
                  <a:ea typeface="Public Sans Light"/>
                  <a:cs typeface="Public Sans Light"/>
                  <a:sym typeface="Public Sans Light"/>
                </a:rPr>
                <a:t>Review</a:t>
              </a:r>
              <a:endParaRPr sz="1400" b="0" i="0" u="none" strike="noStrike" cap="none">
                <a:solidFill>
                  <a:srgbClr val="000000"/>
                </a:solidFill>
                <a:latin typeface="Arial"/>
                <a:ea typeface="Arial"/>
                <a:cs typeface="Arial"/>
                <a:sym typeface="Arial"/>
              </a:endParaRPr>
            </a:p>
          </p:txBody>
        </p:sp>
        <p:sp>
          <p:nvSpPr>
            <p:cNvPr id="211" name="Google Shape;211;p3"/>
            <p:cNvSpPr/>
            <p:nvPr/>
          </p:nvSpPr>
          <p:spPr>
            <a:xfrm>
              <a:off x="0" y="3318904"/>
              <a:ext cx="11483975" cy="9439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txBox="1"/>
            <p:nvPr/>
          </p:nvSpPr>
          <p:spPr>
            <a:xfrm>
              <a:off x="0" y="3318904"/>
              <a:ext cx="11483975" cy="943920"/>
            </a:xfrm>
            <a:prstGeom prst="rect">
              <a:avLst/>
            </a:prstGeom>
            <a:noFill/>
            <a:ln>
              <a:noFill/>
            </a:ln>
          </p:spPr>
          <p:txBody>
            <a:bodyPr spcFirstLastPara="1" wrap="square" lIns="36460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Discoveries</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went well</a:t>
              </a:r>
              <a:endParaRPr sz="1400" b="0" i="0" u="none" strike="noStrike" cap="none">
                <a:solidFill>
                  <a:srgbClr val="000000"/>
                </a:solidFill>
                <a:latin typeface="Arial"/>
                <a:ea typeface="Arial"/>
                <a:cs typeface="Arial"/>
                <a:sym typeface="Arial"/>
              </a:endParaRPr>
            </a:p>
            <a:p>
              <a:pPr marL="171450" marR="0" lvl="1" indent="-171450" algn="l" rtl="0">
                <a:lnSpc>
                  <a:spcPct val="90000"/>
                </a:lnSpc>
                <a:spcBef>
                  <a:spcPts val="380"/>
                </a:spcBef>
                <a:spcAft>
                  <a:spcPts val="0"/>
                </a:spcAft>
                <a:buClr>
                  <a:schemeClr val="dk1"/>
                </a:buClr>
                <a:buSzPts val="1900"/>
                <a:buFont typeface="Public Sans Light"/>
                <a:buChar char="•"/>
              </a:pPr>
              <a:r>
                <a:rPr lang="en-AU" sz="1900" b="0" i="0" u="none" strike="noStrike" cap="none">
                  <a:solidFill>
                    <a:schemeClr val="dk1"/>
                  </a:solidFill>
                  <a:latin typeface="Public Sans Light"/>
                  <a:ea typeface="Public Sans Light"/>
                  <a:cs typeface="Public Sans Light"/>
                  <a:sym typeface="Public Sans Light"/>
                </a:rPr>
                <a:t>What could be done differently</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7"/>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Review </a:t>
            </a:r>
            <a:endParaRPr/>
          </a:p>
        </p:txBody>
      </p:sp>
      <p:sp>
        <p:nvSpPr>
          <p:cNvPr id="409" name="Google Shape;409;p17"/>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457200" lvl="0" indent="-457200" algn="l" rtl="0">
              <a:lnSpc>
                <a:spcPct val="100000"/>
              </a:lnSpc>
              <a:spcBef>
                <a:spcPts val="0"/>
              </a:spcBef>
              <a:spcAft>
                <a:spcPts val="0"/>
              </a:spcAft>
              <a:buClr>
                <a:schemeClr val="dk1"/>
              </a:buClr>
              <a:buSzPts val="2000"/>
              <a:buFont typeface="Public Sans"/>
              <a:buAutoNum type="arabicPeriod"/>
            </a:pPr>
            <a:r>
              <a:rPr lang="en-AU"/>
              <a:t>Please complete the feedback sheet</a:t>
            </a:r>
            <a:endParaRPr/>
          </a:p>
          <a:p>
            <a:pPr marL="457200" lvl="0" indent="-457200" algn="l" rtl="0">
              <a:lnSpc>
                <a:spcPct val="100000"/>
              </a:lnSpc>
              <a:spcBef>
                <a:spcPts val="1200"/>
              </a:spcBef>
              <a:spcAft>
                <a:spcPts val="0"/>
              </a:spcAft>
              <a:buClr>
                <a:schemeClr val="dk1"/>
              </a:buClr>
              <a:buSzPts val="2000"/>
              <a:buFont typeface="Public Sans"/>
              <a:buAutoNum type="arabicPeriod"/>
            </a:pPr>
            <a:r>
              <a:rPr lang="en-AU"/>
              <a:t>In your group, please identify:</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you discovered or surprised you</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that work well</a:t>
            </a:r>
            <a:endParaRPr/>
          </a:p>
          <a:p>
            <a:pPr marL="342900" lvl="0" indent="-342900" algn="l" rtl="0">
              <a:lnSpc>
                <a:spcPct val="100000"/>
              </a:lnSpc>
              <a:spcBef>
                <a:spcPts val="1200"/>
              </a:spcBef>
              <a:spcAft>
                <a:spcPts val="0"/>
              </a:spcAft>
              <a:buClr>
                <a:schemeClr val="dk1"/>
              </a:buClr>
              <a:buSzPts val="2000"/>
              <a:buFont typeface="Arial"/>
              <a:buChar char="•"/>
            </a:pPr>
            <a:r>
              <a:rPr lang="en-AU"/>
              <a:t>Three things you would do differently</a:t>
            </a:r>
            <a:endParaRPr/>
          </a:p>
          <a:p>
            <a:pPr marL="342900" lvl="0" indent="-342900" algn="l" rtl="0">
              <a:lnSpc>
                <a:spcPct val="100000"/>
              </a:lnSpc>
              <a:spcBef>
                <a:spcPts val="1200"/>
              </a:spcBef>
              <a:spcAft>
                <a:spcPts val="0"/>
              </a:spcAft>
              <a:buClr>
                <a:schemeClr val="dk1"/>
              </a:buClr>
              <a:buSzPts val="2000"/>
              <a:buFont typeface="Arial"/>
              <a:buChar char="•"/>
            </a:pPr>
            <a:r>
              <a:rPr lang="en-AU"/>
              <a:t>Any questions you want answered before you leave</a:t>
            </a:r>
            <a:endParaRPr/>
          </a:p>
        </p:txBody>
      </p:sp>
      <p:sp>
        <p:nvSpPr>
          <p:cNvPr id="410" name="Google Shape;410;p17"/>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Housekeeping</a:t>
            </a:r>
            <a:endParaRPr/>
          </a:p>
        </p:txBody>
      </p:sp>
      <p:sp>
        <p:nvSpPr>
          <p:cNvPr id="218" name="Google Shape;218;p4"/>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342900" lvl="0" indent="-342900" algn="l" rtl="0">
              <a:lnSpc>
                <a:spcPct val="100000"/>
              </a:lnSpc>
              <a:spcBef>
                <a:spcPts val="0"/>
              </a:spcBef>
              <a:spcAft>
                <a:spcPts val="0"/>
              </a:spcAft>
              <a:buClr>
                <a:schemeClr val="dk1"/>
              </a:buClr>
              <a:buSzPts val="2000"/>
              <a:buFont typeface="Arial"/>
              <a:buChar char="•"/>
            </a:pPr>
            <a:r>
              <a:rPr lang="en-AU"/>
              <a:t>Emergencies</a:t>
            </a:r>
            <a:endParaRPr/>
          </a:p>
          <a:p>
            <a:pPr marL="342900" lvl="0" indent="-342900" algn="l" rtl="0">
              <a:lnSpc>
                <a:spcPct val="100000"/>
              </a:lnSpc>
              <a:spcBef>
                <a:spcPts val="1200"/>
              </a:spcBef>
              <a:spcAft>
                <a:spcPts val="0"/>
              </a:spcAft>
              <a:buClr>
                <a:schemeClr val="dk1"/>
              </a:buClr>
              <a:buSzPts val="2000"/>
              <a:buFont typeface="Arial"/>
              <a:buChar char="•"/>
            </a:pPr>
            <a:r>
              <a:rPr lang="en-AU"/>
              <a:t>Toilets</a:t>
            </a:r>
            <a:endParaRPr/>
          </a:p>
          <a:p>
            <a:pPr marL="342900" lvl="0" indent="-342900" algn="l" rtl="0">
              <a:lnSpc>
                <a:spcPct val="100000"/>
              </a:lnSpc>
              <a:spcBef>
                <a:spcPts val="1200"/>
              </a:spcBef>
              <a:spcAft>
                <a:spcPts val="0"/>
              </a:spcAft>
              <a:buClr>
                <a:schemeClr val="dk1"/>
              </a:buClr>
              <a:buSzPts val="2000"/>
              <a:buFont typeface="Arial"/>
              <a:buChar char="•"/>
            </a:pPr>
            <a:r>
              <a:rPr lang="en-AU"/>
              <a:t>Mobile phones and other devices</a:t>
            </a:r>
            <a:endParaRPr/>
          </a:p>
          <a:p>
            <a:pPr marL="342900" lvl="0" indent="-342900" algn="l" rtl="0">
              <a:lnSpc>
                <a:spcPct val="100000"/>
              </a:lnSpc>
              <a:spcBef>
                <a:spcPts val="1200"/>
              </a:spcBef>
              <a:spcAft>
                <a:spcPts val="0"/>
              </a:spcAft>
              <a:buClr>
                <a:schemeClr val="dk1"/>
              </a:buClr>
              <a:buSzPts val="2000"/>
              <a:buFont typeface="Arial"/>
              <a:buChar char="•"/>
            </a:pPr>
            <a:r>
              <a:rPr lang="en-AU"/>
              <a:t>Breaks and catering</a:t>
            </a:r>
            <a:endParaRPr/>
          </a:p>
        </p:txBody>
      </p:sp>
      <p:sp>
        <p:nvSpPr>
          <p:cNvPr id="219" name="Google Shape;219;p4"/>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Introductions</a:t>
            </a:r>
            <a:endParaRPr/>
          </a:p>
        </p:txBody>
      </p:sp>
      <p:sp>
        <p:nvSpPr>
          <p:cNvPr id="225" name="Google Shape;225;p6"/>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a:t>My name is … </a:t>
            </a:r>
            <a:endParaRPr/>
          </a:p>
          <a:p>
            <a:pPr marL="0" lvl="0" indent="0" algn="l" rtl="0">
              <a:lnSpc>
                <a:spcPct val="100000"/>
              </a:lnSpc>
              <a:spcBef>
                <a:spcPts val="1200"/>
              </a:spcBef>
              <a:spcAft>
                <a:spcPts val="0"/>
              </a:spcAft>
              <a:buClr>
                <a:schemeClr val="dk1"/>
              </a:buClr>
              <a:buSzPts val="2000"/>
              <a:buNone/>
            </a:pPr>
            <a:r>
              <a:rPr lang="en-AU"/>
              <a:t>My day-to-day role is … </a:t>
            </a:r>
            <a:endParaRPr/>
          </a:p>
          <a:p>
            <a:pPr marL="0" lvl="0" indent="0" algn="l" rtl="0">
              <a:lnSpc>
                <a:spcPct val="100000"/>
              </a:lnSpc>
              <a:spcBef>
                <a:spcPts val="1200"/>
              </a:spcBef>
              <a:spcAft>
                <a:spcPts val="0"/>
              </a:spcAft>
              <a:buClr>
                <a:schemeClr val="dk1"/>
              </a:buClr>
              <a:buSzPts val="2000"/>
              <a:buNone/>
            </a:pPr>
            <a:r>
              <a:rPr lang="en-AU"/>
              <a:t>My likely role in an emergency will be …</a:t>
            </a:r>
            <a:endParaRPr/>
          </a:p>
        </p:txBody>
      </p:sp>
      <p:sp>
        <p:nvSpPr>
          <p:cNvPr id="226" name="Google Shape;226;p6"/>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182f84a95b_0_0"/>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Evaluation process</a:t>
            </a:r>
            <a:endParaRPr/>
          </a:p>
        </p:txBody>
      </p:sp>
      <p:sp>
        <p:nvSpPr>
          <p:cNvPr id="232" name="Google Shape;232;g3182f84a95b_0_0"/>
          <p:cNvSpPr txBox="1">
            <a:spLocks noGrp="1"/>
          </p:cNvSpPr>
          <p:nvPr>
            <p:ph type="body" idx="1"/>
          </p:nvPr>
        </p:nvSpPr>
        <p:spPr>
          <a:xfrm>
            <a:off x="354000" y="1655624"/>
            <a:ext cx="11484000" cy="4320000"/>
          </a:xfrm>
          <a:prstGeom prst="rect">
            <a:avLst/>
          </a:prstGeom>
          <a:solidFill>
            <a:schemeClr val="lt1"/>
          </a:solid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000"/>
              <a:buNone/>
            </a:pPr>
            <a:r>
              <a:rPr lang="en-AU"/>
              <a:t>The </a:t>
            </a:r>
            <a:r>
              <a:rPr lang="en-AU" b="1">
                <a:latin typeface="Public Sans"/>
                <a:ea typeface="Public Sans"/>
                <a:cs typeface="Public Sans"/>
                <a:sym typeface="Public Sans"/>
              </a:rPr>
              <a:t>purpose of evaluation</a:t>
            </a:r>
            <a:r>
              <a:rPr lang="en-AU"/>
              <a:t> of the exercise is to assess if, and to what extent, </a:t>
            </a:r>
            <a:r>
              <a:rPr lang="en-AU" b="1">
                <a:latin typeface="Public Sans"/>
                <a:ea typeface="Public Sans"/>
                <a:cs typeface="Public Sans"/>
                <a:sym typeface="Public Sans"/>
              </a:rPr>
              <a:t>the exercise met the aim and objectives of the exercise. </a:t>
            </a:r>
            <a:endParaRPr/>
          </a:p>
          <a:p>
            <a:pPr marL="0" lvl="0" indent="0" algn="l" rtl="0">
              <a:spcBef>
                <a:spcPts val="1000"/>
              </a:spcBef>
              <a:spcAft>
                <a:spcPts val="0"/>
              </a:spcAft>
              <a:buNone/>
            </a:pPr>
            <a:r>
              <a:rPr lang="en-AU"/>
              <a:t>Data and observations will be gathered during and after the exercise using the following tools:</a:t>
            </a:r>
            <a:endParaRPr/>
          </a:p>
          <a:p>
            <a:pPr marL="457200" lvl="0" indent="-355600" algn="l" rtl="0">
              <a:spcBef>
                <a:spcPts val="1000"/>
              </a:spcBef>
              <a:spcAft>
                <a:spcPts val="0"/>
              </a:spcAft>
              <a:buSzPts val="2000"/>
              <a:buChar char="●"/>
            </a:pPr>
            <a:r>
              <a:rPr lang="en-AU"/>
              <a:t>Participant Feedback Form</a:t>
            </a:r>
            <a:endParaRPr/>
          </a:p>
          <a:p>
            <a:pPr marL="457200" lvl="0" indent="-355600" algn="l" rtl="0">
              <a:spcBef>
                <a:spcPts val="1000"/>
              </a:spcBef>
              <a:spcAft>
                <a:spcPts val="0"/>
              </a:spcAft>
              <a:buSzPts val="2000"/>
              <a:buChar char="●"/>
            </a:pPr>
            <a:r>
              <a:rPr lang="en-AU"/>
              <a:t>After-Action Review Debrief Forms</a:t>
            </a:r>
            <a:endParaRPr/>
          </a:p>
          <a:p>
            <a:pPr marL="457200" lvl="0" indent="-355600" algn="l" rtl="0">
              <a:spcBef>
                <a:spcPts val="1000"/>
              </a:spcBef>
              <a:spcAft>
                <a:spcPts val="0"/>
              </a:spcAft>
              <a:buSzPts val="2000"/>
              <a:buChar char="●"/>
            </a:pPr>
            <a:r>
              <a:rPr lang="en-AU"/>
              <a:t>Evaluator’s Observation Checklist</a:t>
            </a:r>
            <a:endParaRPr/>
          </a:p>
          <a:p>
            <a:pPr marL="0" lvl="0" indent="0" algn="l" rtl="0">
              <a:spcBef>
                <a:spcPts val="1000"/>
              </a:spcBef>
              <a:spcAft>
                <a:spcPts val="0"/>
              </a:spcAft>
              <a:buNone/>
            </a:pPr>
            <a:r>
              <a:rPr lang="en-AU"/>
              <a:t>Upon completing the exercise, evaluators will return all completed data collection tools to the Exercise Evaluation Coordinator. The Coordinator will then compile and analyse the collected data and observations, documenting insights and lessons in the analysis tables within the Evaluation Plan.</a:t>
            </a:r>
            <a:endParaRPr/>
          </a:p>
          <a:p>
            <a:pPr marL="0" lvl="0" indent="0" algn="l" rtl="0">
              <a:spcBef>
                <a:spcPts val="1000"/>
              </a:spcBef>
              <a:spcAft>
                <a:spcPts val="1000"/>
              </a:spcAft>
              <a:buNone/>
            </a:pPr>
            <a:r>
              <a:rPr lang="en-AU"/>
              <a:t>The final exercise and evaluation reports are to be submitted to the Premier’s Department and will contribute to the annual State Lessons Analysis process.</a:t>
            </a:r>
            <a:endParaRPr/>
          </a:p>
        </p:txBody>
      </p:sp>
      <p:sp>
        <p:nvSpPr>
          <p:cNvPr id="233" name="Google Shape;233;g3182f84a95b_0_0"/>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AU"/>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0"/>
          <p:cNvSpPr txBox="1">
            <a:spLocks noGrp="1"/>
          </p:cNvSpPr>
          <p:nvPr>
            <p:ph type="title"/>
          </p:nvPr>
        </p:nvSpPr>
        <p:spPr>
          <a:xfrm>
            <a:off x="359999" y="3960000"/>
            <a:ext cx="10863057" cy="1224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800"/>
              <a:buFont typeface="Public Sans"/>
              <a:buNone/>
            </a:pPr>
            <a:r>
              <a:rPr lang="en-AU"/>
              <a:t>Exercise scenario</a:t>
            </a:r>
            <a:endParaRPr/>
          </a:p>
        </p:txBody>
      </p:sp>
      <p:sp>
        <p:nvSpPr>
          <p:cNvPr id="239" name="Google Shape;239;p10"/>
          <p:cNvSpPr txBox="1">
            <a:spLocks noGrp="1"/>
          </p:cNvSpPr>
          <p:nvPr>
            <p:ph type="body" idx="2"/>
          </p:nvPr>
        </p:nvSpPr>
        <p:spPr>
          <a:xfrm>
            <a:off x="359998" y="5291999"/>
            <a:ext cx="9958283" cy="12060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2000"/>
              <a:buNone/>
            </a:pPr>
            <a:r>
              <a:rPr lang="en-AU"/>
              <a:t>This is an exercise, not a forecast. </a:t>
            </a:r>
            <a:endParaRPr/>
          </a:p>
          <a:p>
            <a:pPr marL="0" lvl="0" indent="0" algn="l" rtl="0">
              <a:lnSpc>
                <a:spcPct val="100000"/>
              </a:lnSpc>
              <a:spcBef>
                <a:spcPts val="1200"/>
              </a:spcBef>
              <a:spcAft>
                <a:spcPts val="0"/>
              </a:spcAft>
              <a:buClr>
                <a:schemeClr val="lt1"/>
              </a:buClr>
              <a:buSzPts val="2000"/>
              <a:buNone/>
            </a:pPr>
            <a:r>
              <a:rPr lang="en-AU"/>
              <a:t>The information on these slides is to illustrate the scenario and should not be used for decision-making. Any images are historical and may be from another place.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5"/>
          <p:cNvSpPr txBox="1">
            <a:spLocks noGrp="1"/>
          </p:cNvSpPr>
          <p:nvPr>
            <p:ph type="title"/>
          </p:nvPr>
        </p:nvSpPr>
        <p:spPr>
          <a:xfrm>
            <a:off x="360000" y="360000"/>
            <a:ext cx="1008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a:t>Aim and objectives</a:t>
            </a:r>
            <a:endParaRPr/>
          </a:p>
        </p:txBody>
      </p:sp>
      <p:sp>
        <p:nvSpPr>
          <p:cNvPr id="245" name="Google Shape;245;p5"/>
          <p:cNvSpPr txBox="1">
            <a:spLocks noGrp="1"/>
          </p:cNvSpPr>
          <p:nvPr>
            <p:ph type="body" idx="1"/>
          </p:nvPr>
        </p:nvSpPr>
        <p:spPr>
          <a:xfrm>
            <a:off x="360000" y="1799999"/>
            <a:ext cx="11484000" cy="432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None/>
            </a:pPr>
            <a:r>
              <a:rPr lang="en-AU" sz="1900" b="1" dirty="0">
                <a:latin typeface="Public Sans"/>
                <a:ea typeface="Public Sans"/>
                <a:cs typeface="Public Sans"/>
                <a:sym typeface="Public Sans"/>
              </a:rPr>
              <a:t>Aim: </a:t>
            </a:r>
            <a:r>
              <a:rPr lang="en-AU" sz="1900" dirty="0"/>
              <a:t>To evaluate LEMC/REMC arrangements for responding to a tsunami within the local area, in order to assess the effectiveness, readiness, and suitability of LEMC/REMC and Emergency Operations Centre (EOC) response and recovery plans.</a:t>
            </a:r>
            <a:endParaRPr sz="1900" dirty="0"/>
          </a:p>
          <a:p>
            <a:pPr marL="0" lvl="0" indent="0" algn="l" rtl="0">
              <a:lnSpc>
                <a:spcPct val="100000"/>
              </a:lnSpc>
              <a:spcBef>
                <a:spcPts val="1200"/>
              </a:spcBef>
              <a:spcAft>
                <a:spcPts val="0"/>
              </a:spcAft>
              <a:buClr>
                <a:schemeClr val="dk1"/>
              </a:buClr>
              <a:buSzPts val="2000"/>
              <a:buNone/>
            </a:pPr>
            <a:r>
              <a:rPr lang="en-AU" b="1" dirty="0">
                <a:latin typeface="Public Sans"/>
                <a:ea typeface="Public Sans"/>
                <a:cs typeface="Public Sans"/>
                <a:sym typeface="Public Sans"/>
              </a:rPr>
              <a:t>Objectives:</a:t>
            </a:r>
            <a:endParaRPr b="1" dirty="0">
              <a:latin typeface="Public Sans"/>
              <a:ea typeface="Public Sans"/>
              <a:cs typeface="Public Sans"/>
              <a:sym typeface="Public Sans"/>
            </a:endParaRPr>
          </a:p>
          <a:p>
            <a:pPr marL="0" lvl="0" indent="0" algn="l" rtl="0">
              <a:spcBef>
                <a:spcPts val="1000"/>
              </a:spcBef>
              <a:spcAft>
                <a:spcPts val="0"/>
              </a:spcAft>
              <a:buNone/>
            </a:pPr>
            <a:r>
              <a:rPr lang="en-AU" sz="1800" dirty="0"/>
              <a:t>1 - Ensure LEMC / REMC and EOC procedures are established for effective tsunami response.</a:t>
            </a:r>
            <a:endParaRPr sz="1800" dirty="0"/>
          </a:p>
          <a:p>
            <a:pPr marL="0" lvl="0" indent="0" algn="l" rtl="0">
              <a:spcBef>
                <a:spcPts val="1000"/>
              </a:spcBef>
              <a:spcAft>
                <a:spcPts val="0"/>
              </a:spcAft>
              <a:buNone/>
            </a:pPr>
            <a:r>
              <a:rPr lang="en-AU" sz="1800" dirty="0"/>
              <a:t>2 - Assess the scope and effectiveness of tsunami procedures to handle diverse scenarios.</a:t>
            </a:r>
            <a:endParaRPr sz="1800" dirty="0"/>
          </a:p>
          <a:p>
            <a:pPr marL="0" lvl="0" indent="0" algn="l" rtl="0">
              <a:spcBef>
                <a:spcPts val="1000"/>
              </a:spcBef>
              <a:spcAft>
                <a:spcPts val="0"/>
              </a:spcAft>
              <a:buNone/>
            </a:pPr>
            <a:r>
              <a:rPr lang="en-AU" sz="1800" dirty="0"/>
              <a:t>3 - Confirm that all relevant stakeholders are familiar with the tsunami response procedures.</a:t>
            </a:r>
            <a:endParaRPr sz="1800" dirty="0"/>
          </a:p>
          <a:p>
            <a:pPr marL="0" lvl="0" indent="0" algn="l" rtl="0">
              <a:spcBef>
                <a:spcPts val="1000"/>
              </a:spcBef>
              <a:spcAft>
                <a:spcPts val="0"/>
              </a:spcAft>
              <a:buNone/>
            </a:pPr>
            <a:r>
              <a:rPr lang="en-AU" sz="1800" dirty="0"/>
              <a:t>4 - Identify gaps or weaknesses in LEMC / REMC and EOC procedures for tsunami scenarios.</a:t>
            </a:r>
            <a:endParaRPr sz="1800" dirty="0"/>
          </a:p>
          <a:p>
            <a:pPr marL="0" lvl="0" indent="0" algn="l" rtl="0">
              <a:spcBef>
                <a:spcPts val="1000"/>
              </a:spcBef>
              <a:spcAft>
                <a:spcPts val="0"/>
              </a:spcAft>
              <a:buNone/>
            </a:pPr>
            <a:r>
              <a:rPr lang="en-AU" sz="1800" dirty="0"/>
              <a:t>5 - Identify training, skills, or capability gaps among LEMC / REMC and EOC members.</a:t>
            </a:r>
            <a:endParaRPr sz="1800" dirty="0"/>
          </a:p>
          <a:p>
            <a:pPr marL="0" lvl="0" indent="0" algn="l" rtl="0">
              <a:spcBef>
                <a:spcPts val="1000"/>
              </a:spcBef>
              <a:spcAft>
                <a:spcPts val="0"/>
              </a:spcAft>
              <a:buNone/>
            </a:pPr>
            <a:r>
              <a:rPr lang="en-AU" sz="1800" dirty="0"/>
              <a:t>6 - Identify resource and logistical gaps within LEMC / REMC for tsunami response</a:t>
            </a:r>
            <a:endParaRPr dirty="0"/>
          </a:p>
        </p:txBody>
      </p:sp>
      <p:sp>
        <p:nvSpPr>
          <p:cNvPr id="246" name="Google Shape;246;p5"/>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200"/>
              <a:buNone/>
            </a:pPr>
            <a:fld id="{00000000-1234-1234-1234-123412341234}" type="slidenum">
              <a:rPr lang="en-AU"/>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1"/>
          <p:cNvSpPr txBox="1">
            <a:spLocks noGrp="1"/>
          </p:cNvSpPr>
          <p:nvPr>
            <p:ph type="title"/>
          </p:nvPr>
        </p:nvSpPr>
        <p:spPr>
          <a:xfrm>
            <a:off x="5400000" y="360000"/>
            <a:ext cx="5400000" cy="100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3600"/>
              <a:buFont typeface="Public Sans"/>
              <a:buNone/>
            </a:pPr>
            <a:r>
              <a:rPr lang="en-AU" dirty="0"/>
              <a:t>Background</a:t>
            </a:r>
            <a:endParaRPr dirty="0"/>
          </a:p>
        </p:txBody>
      </p:sp>
      <p:sp>
        <p:nvSpPr>
          <p:cNvPr id="252" name="Google Shape;252;p11"/>
          <p:cNvSpPr txBox="1">
            <a:spLocks noGrp="1"/>
          </p:cNvSpPr>
          <p:nvPr>
            <p:ph type="body" idx="1"/>
          </p:nvPr>
        </p:nvSpPr>
        <p:spPr>
          <a:xfrm>
            <a:off x="5400000" y="1800225"/>
            <a:ext cx="6408000" cy="4140000"/>
          </a:xfrm>
          <a:prstGeom prst="rect">
            <a:avLst/>
          </a:prstGeom>
          <a:noFill/>
          <a:ln>
            <a:noFill/>
          </a:ln>
        </p:spPr>
        <p:txBody>
          <a:bodyPr spcFirstLastPara="1" wrap="square" lIns="0" tIns="0" rIns="0" bIns="0" anchor="t" anchorCtr="0">
            <a:noAutofit/>
          </a:bodyPr>
          <a:lstStyle/>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At 10:06 on 17 February, a magnitude 7.9 undersea earthquake occurs approximately 250 </a:t>
            </a:r>
            <a:r>
              <a:rPr lang="en-AU" sz="1600" dirty="0" err="1">
                <a:solidFill>
                  <a:srgbClr val="000000"/>
                </a:solidFill>
                <a:latin typeface="Arial"/>
                <a:ea typeface="Arial"/>
                <a:cs typeface="Arial"/>
                <a:sym typeface="Arial"/>
              </a:rPr>
              <a:t>kilometers</a:t>
            </a:r>
            <a:r>
              <a:rPr lang="en-AU" sz="1600" dirty="0">
                <a:solidFill>
                  <a:srgbClr val="000000"/>
                </a:solidFill>
                <a:latin typeface="Arial"/>
                <a:ea typeface="Arial"/>
                <a:cs typeface="Arial"/>
                <a:sym typeface="Arial"/>
              </a:rPr>
              <a:t> south of the Solomon Islands. Geoscience Australia detects the quake, and by 10:21, an official notification of a potentially tsunamigenic earthquake is issued. This notification rapidly spreads through media outlets and emergency services. At 10:35, a National Tsunami Watch Bulletin is released. Initial reports of damage to communities around the Solomon Sea emerge almost immediately. Major news outlets pick up the story, heightening public awareness of a potential tsunami threat to Australia.</a:t>
            </a: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endParaRPr sz="1600" dirty="0">
              <a:solidFill>
                <a:srgbClr val="000000"/>
              </a:solidFill>
              <a:latin typeface="Arial"/>
              <a:ea typeface="Arial"/>
              <a:cs typeface="Arial"/>
              <a:sym typeface="Arial"/>
            </a:endParaRPr>
          </a:p>
          <a:p>
            <a:pPr marL="0" lvl="0" indent="0" algn="just" rtl="0">
              <a:lnSpc>
                <a:spcPct val="115000"/>
              </a:lnSpc>
              <a:spcBef>
                <a:spcPts val="0"/>
              </a:spcBef>
              <a:spcAft>
                <a:spcPts val="0"/>
              </a:spcAft>
              <a:buNone/>
            </a:pPr>
            <a:r>
              <a:rPr lang="en-AU" sz="1600" dirty="0">
                <a:solidFill>
                  <a:srgbClr val="000000"/>
                </a:solidFill>
                <a:latin typeface="Arial"/>
                <a:ea typeface="Arial"/>
                <a:cs typeface="Arial"/>
                <a:sym typeface="Arial"/>
              </a:rPr>
              <a:t>At 10:55, the Joint Australian Tsunami Warning Centre issues the first official Tsunami Land Threat Warning for major inundation in low lying coastal areas along the entire east coast of Australia. It states that the first tsunami waves could reach your community by approximately 14:35 and advises people in threatened areas to move to higher ground (above 10 metres) or at least 1 kilometre inland from the coast.</a:t>
            </a:r>
            <a:endParaRPr sz="1600" dirty="0">
              <a:solidFill>
                <a:srgbClr val="000000"/>
              </a:solidFill>
              <a:latin typeface="Arial"/>
              <a:ea typeface="Arial"/>
              <a:cs typeface="Arial"/>
              <a:sym typeface="Arial"/>
            </a:endParaRPr>
          </a:p>
        </p:txBody>
      </p:sp>
      <p:sp>
        <p:nvSpPr>
          <p:cNvPr id="253" name="Google Shape;253;p11"/>
          <p:cNvSpPr txBox="1">
            <a:spLocks noGrp="1"/>
          </p:cNvSpPr>
          <p:nvPr>
            <p:ph type="sldNum" idx="12"/>
          </p:nvPr>
        </p:nvSpPr>
        <p:spPr>
          <a:xfrm>
            <a:off x="11124000" y="6516000"/>
            <a:ext cx="720000" cy="180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AU"/>
              <a:t>9</a:t>
            </a:fld>
            <a:endParaRPr/>
          </a:p>
        </p:txBody>
      </p:sp>
      <p:pic>
        <p:nvPicPr>
          <p:cNvPr id="254" name="Google Shape;254;p11"/>
          <p:cNvPicPr preferRelativeResize="0">
            <a:picLocks noGrp="1"/>
          </p:cNvPicPr>
          <p:nvPr>
            <p:ph type="pic" idx="2"/>
          </p:nvPr>
        </p:nvPicPr>
        <p:blipFill rotWithShape="1">
          <a:blip r:embed="rId3">
            <a:alphaModFix/>
          </a:blip>
          <a:srcRect l="25560" r="25565"/>
          <a:stretch/>
        </p:blipFill>
        <p:spPr>
          <a:xfrm>
            <a:off x="0" y="0"/>
            <a:ext cx="5040000" cy="6858000"/>
          </a:xfrm>
          <a:prstGeom prst="rect">
            <a:avLst/>
          </a:prstGeom>
          <a:noFill/>
          <a:ln>
            <a:noFill/>
          </a:ln>
        </p:spPr>
      </p:pic>
      <p:sp>
        <p:nvSpPr>
          <p:cNvPr id="255" name="Google Shape;255;p11"/>
          <p:cNvSpPr txBox="1"/>
          <p:nvPr/>
        </p:nvSpPr>
        <p:spPr>
          <a:xfrm>
            <a:off x="5322700" y="786350"/>
            <a:ext cx="3000000" cy="400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AU" b="1" dirty="0"/>
              <a:t>Time:</a:t>
            </a:r>
            <a:r>
              <a:rPr lang="en-AU" dirty="0"/>
              <a:t> 11:10, 17 February</a:t>
            </a:r>
            <a:endParaRPr sz="1800" dirty="0"/>
          </a:p>
        </p:txBody>
      </p:sp>
    </p:spTree>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laceholder">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f053ad-0eda-4d92-9096-6a6fec6880ee" xsi:nil="true"/>
    <lcf76f155ced4ddcb4097134ff3c332f xmlns="5808c2c6-831d-4b46-b271-b4e3f64280a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F50AB5D6E53347B08395D7D50C60F6" ma:contentTypeVersion="15" ma:contentTypeDescription="Create a new document." ma:contentTypeScope="" ma:versionID="a8dee13bc0bcaca400356657802e6687">
  <xsd:schema xmlns:xsd="http://www.w3.org/2001/XMLSchema" xmlns:xs="http://www.w3.org/2001/XMLSchema" xmlns:p="http://schemas.microsoft.com/office/2006/metadata/properties" xmlns:ns2="5808c2c6-831d-4b46-b271-b4e3f64280a3" xmlns:ns3="6ef053ad-0eda-4d92-9096-6a6fec6880ee" targetNamespace="http://schemas.microsoft.com/office/2006/metadata/properties" ma:root="true" ma:fieldsID="ea9f6d70b731baed75e07ee4b21e1952" ns2:_="" ns3:_="">
    <xsd:import namespace="5808c2c6-831d-4b46-b271-b4e3f64280a3"/>
    <xsd:import namespace="6ef053ad-0eda-4d92-9096-6a6fec6880e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8c2c6-831d-4b46-b271-b4e3f64280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6004604-8c32-4241-8b90-5e68b4a33b5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f053ad-0eda-4d92-9096-6a6fec6880e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f49e5f-9c9f-48a0-bf37-52128ef28751}" ma:internalName="TaxCatchAll" ma:showField="CatchAllData" ma:web="6ef053ad-0eda-4d92-9096-6a6fec6880e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125963-9451-4B7F-B922-52BCBDA690C5}">
  <ds:schemaRefs>
    <ds:schemaRef ds:uri="http://schemas.microsoft.com/office/2006/metadata/properties"/>
    <ds:schemaRef ds:uri="http://schemas.microsoft.com/office/infopath/2007/PartnerControls"/>
    <ds:schemaRef ds:uri="6ef053ad-0eda-4d92-9096-6a6fec6880ee"/>
    <ds:schemaRef ds:uri="5808c2c6-831d-4b46-b271-b4e3f64280a3"/>
  </ds:schemaRefs>
</ds:datastoreItem>
</file>

<file path=customXml/itemProps2.xml><?xml version="1.0" encoding="utf-8"?>
<ds:datastoreItem xmlns:ds="http://schemas.openxmlformats.org/officeDocument/2006/customXml" ds:itemID="{9677D374-A7C4-480E-8517-82A9BE871F91}">
  <ds:schemaRefs>
    <ds:schemaRef ds:uri="http://schemas.microsoft.com/sharepoint/v3/contenttype/forms"/>
  </ds:schemaRefs>
</ds:datastoreItem>
</file>

<file path=customXml/itemProps3.xml><?xml version="1.0" encoding="utf-8"?>
<ds:datastoreItem xmlns:ds="http://schemas.openxmlformats.org/officeDocument/2006/customXml" ds:itemID="{5466F5B3-71D6-41AA-A4B5-92FA37E4E7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08c2c6-831d-4b46-b271-b4e3f64280a3"/>
    <ds:schemaRef ds:uri="6ef053ad-0eda-4d92-9096-6a6fec6880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2576</Words>
  <Application>Microsoft Office PowerPoint</Application>
  <PresentationFormat>Widescreen</PresentationFormat>
  <Paragraphs>209</Paragraphs>
  <Slides>31</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Public Sans SemiBold</vt:lpstr>
      <vt:lpstr>Times New Roman</vt:lpstr>
      <vt:lpstr>Public Sans</vt:lpstr>
      <vt:lpstr>Public Sans Light</vt:lpstr>
      <vt:lpstr>Arial</vt:lpstr>
      <vt:lpstr>Calibri</vt:lpstr>
      <vt:lpstr>NSWG Corporate</vt:lpstr>
      <vt:lpstr>Placeholder</vt:lpstr>
      <vt:lpstr>Exercise [INSERT NAME]</vt:lpstr>
      <vt:lpstr>Acknowledgement of Country</vt:lpstr>
      <vt:lpstr>Agenda</vt:lpstr>
      <vt:lpstr>Housekeeping</vt:lpstr>
      <vt:lpstr>Introductions</vt:lpstr>
      <vt:lpstr>Evaluation process</vt:lpstr>
      <vt:lpstr>Exercise scenario</vt:lpstr>
      <vt:lpstr>Aim and objectives</vt:lpstr>
      <vt:lpstr>Background</vt:lpstr>
      <vt:lpstr>Background </vt:lpstr>
      <vt:lpstr>Background</vt:lpstr>
      <vt:lpstr>Background</vt:lpstr>
      <vt:lpstr>Special Idea One</vt:lpstr>
      <vt:lpstr>Special Idea One</vt:lpstr>
      <vt:lpstr>Special Idea One</vt:lpstr>
      <vt:lpstr>Inject</vt:lpstr>
      <vt:lpstr>Inject</vt:lpstr>
      <vt:lpstr>Inject</vt:lpstr>
      <vt:lpstr>Inject</vt:lpstr>
      <vt:lpstr>Morning tea</vt:lpstr>
      <vt:lpstr>Special Idea Two</vt:lpstr>
      <vt:lpstr>Special Idea Two</vt:lpstr>
      <vt:lpstr>Inject</vt:lpstr>
      <vt:lpstr>Inject</vt:lpstr>
      <vt:lpstr>Special Idea Three</vt:lpstr>
      <vt:lpstr>Special Idea Three</vt:lpstr>
      <vt:lpstr>Special Idea Four</vt:lpstr>
      <vt:lpstr>Special Idea Four</vt:lpstr>
      <vt:lpstr>Inject</vt:lpstr>
      <vt:lpstr>Review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Rick Stone</dc:creator>
  <cp:lastModifiedBy>Ryan Clarkstone</cp:lastModifiedBy>
  <cp:revision>1</cp:revision>
  <dcterms:created xsi:type="dcterms:W3CDTF">2023-07-05T22:37:29Z</dcterms:created>
  <dcterms:modified xsi:type="dcterms:W3CDTF">2025-01-01T04:03:16Z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0x01010065F50AB5D6E53347B08395D7D50C60F6</vt:lpwstr>
  </property>
  <property fmtid="{D5CDD505-2E9C-101B-9397-08002B2CF9AE}" pid="3" name="MediaServiceImageTags">
    <vt:lpwstr/>
  </property>
  <property fmtid="{D5CDD505-2E9C-101B-9397-08002B2CF9AE}" pid="4" name="MSIP_Label_a6214476-0a12-4e5a-9f69-27718960d391_Enabled">
    <vt:lpwstr>true</vt:lpwstr>
  </property>
  <property fmtid="{D5CDD505-2E9C-101B-9397-08002B2CF9AE}" pid="5" name="MSIP_Label_a6214476-0a12-4e5a-9f69-27718960d391_SetDate">
    <vt:lpwstr>2023-07-25T23:43:28Z</vt:lpwstr>
  </property>
  <property fmtid="{D5CDD505-2E9C-101B-9397-08002B2CF9AE}" pid="6" name="MSIP_Label_a6214476-0a12-4e5a-9f69-27718960d391_Method">
    <vt:lpwstr>Standard</vt:lpwstr>
  </property>
  <property fmtid="{D5CDD505-2E9C-101B-9397-08002B2CF9AE}" pid="7" name="MSIP_Label_a6214476-0a12-4e5a-9f69-27718960d391_Name">
    <vt:lpwstr>OFFICIAL</vt:lpwstr>
  </property>
  <property fmtid="{D5CDD505-2E9C-101B-9397-08002B2CF9AE}" pid="8" name="MSIP_Label_a6214476-0a12-4e5a-9f69-27718960d391_SiteId">
    <vt:lpwstr>1ef97a68-e8ab-44ed-a16d-b579fe2d7cd8</vt:lpwstr>
  </property>
  <property fmtid="{D5CDD505-2E9C-101B-9397-08002B2CF9AE}" pid="9" name="MSIP_Label_a6214476-0a12-4e5a-9f69-27718960d391_ActionId">
    <vt:lpwstr>9af77217-071b-4ca7-b5e3-f191f57e03c8</vt:lpwstr>
  </property>
  <property fmtid="{D5CDD505-2E9C-101B-9397-08002B2CF9AE}" pid="10" name="MSIP_Label_a6214476-0a12-4e5a-9f69-27718960d391_ContentBits">
    <vt:lpwstr>3</vt:lpwstr>
  </property>
  <property fmtid="{D5CDD505-2E9C-101B-9397-08002B2CF9AE}" pid="11" name="ClassificationContentMarkingFooterLocations">
    <vt:lpwstr>NSWG Corporate:10\Placeholder:5</vt:lpwstr>
  </property>
  <property fmtid="{D5CDD505-2E9C-101B-9397-08002B2CF9AE}" pid="12" name="ClassificationContentMarkingFooterText">
    <vt:lpwstr>OFFICIAL</vt:lpwstr>
  </property>
  <property fmtid="{D5CDD505-2E9C-101B-9397-08002B2CF9AE}" pid="13" name="ClassificationContentMarkingHeaderLocations">
    <vt:lpwstr>NSWG Corporate:7\Placeholder:4</vt:lpwstr>
  </property>
  <property fmtid="{D5CDD505-2E9C-101B-9397-08002B2CF9AE}" pid="14" name="ClassificationContentMarkingHeaderText">
    <vt:lpwstr>OFFICIAL</vt:lpwstr>
  </property>
</Properties>
</file>