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56" r:id="rId5"/>
    <p:sldId id="388" r:id="rId6"/>
    <p:sldId id="386" r:id="rId7"/>
    <p:sldId id="265" r:id="rId8"/>
    <p:sldId id="358" r:id="rId9"/>
    <p:sldId id="387" r:id="rId10"/>
    <p:sldId id="360" r:id="rId11"/>
    <p:sldId id="361" r:id="rId12"/>
    <p:sldId id="362" r:id="rId13"/>
    <p:sldId id="389" r:id="rId14"/>
    <p:sldId id="365" r:id="rId15"/>
    <p:sldId id="375" r:id="rId16"/>
    <p:sldId id="366" r:id="rId17"/>
    <p:sldId id="367" r:id="rId18"/>
    <p:sldId id="379" r:id="rId19"/>
    <p:sldId id="381" r:id="rId20"/>
    <p:sldId id="364" r:id="rId21"/>
    <p:sldId id="382" r:id="rId22"/>
    <p:sldId id="383" r:id="rId23"/>
    <p:sldId id="378" r:id="rId24"/>
    <p:sldId id="304" r:id="rId25"/>
    <p:sldId id="313" r:id="rId26"/>
    <p:sldId id="357" r:id="rId27"/>
    <p:sldId id="370" r:id="rId28"/>
    <p:sldId id="384" r:id="rId29"/>
    <p:sldId id="374" r:id="rId30"/>
    <p:sldId id="385" r:id="rId31"/>
    <p:sldId id="368" r:id="rId32"/>
    <p:sldId id="36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504E5A-75EF-8304-D97E-83F2CD0C4057}" name="Guest User" initials="GU" userId="S::urn:spo:anon#390e018d0f65473c141f1b92eb769cd0a199637ec69e15583dd5c698dc4261c5::" providerId="AD"/>
  <p188:author id="{AAFACA5E-8793-455D-5168-C23AFEFCEA52}" name="Ella Wilkinson" initials="EW" userId="S::ella.wilkinson@aidr.org.au::e0ac422e-8efa-4168-8747-0acc8fff0991" providerId="AD"/>
  <p188:author id="{17B34CA3-E24F-A344-A8D7-0EEC7382FD43}" name="Isabel Cornes" initials="IC" userId="S::isabel.cornes@aidr.org.au::bba37642-0ff4-4508-aa53-2181e19430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3E8"/>
    <a:srgbClr val="9B1889"/>
    <a:srgbClr val="595959"/>
    <a:srgbClr val="D7A8D0"/>
    <a:srgbClr val="F1E8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3351" autoAdjust="0"/>
  </p:normalViewPr>
  <p:slideViewPr>
    <p:cSldViewPr snapToGrid="0">
      <p:cViewPr varScale="1">
        <p:scale>
          <a:sx n="42" d="100"/>
          <a:sy n="42" d="100"/>
        </p:scale>
        <p:origin x="1580" y="40"/>
      </p:cViewPr>
      <p:guideLst>
        <p:guide orient="horz" pos="2160"/>
        <p:guide pos="3840"/>
      </p:guideLst>
    </p:cSldViewPr>
  </p:slideViewPr>
  <p:notesTextViewPr>
    <p:cViewPr>
      <p:scale>
        <a:sx n="1" d="1"/>
        <a:sy n="1" d="1"/>
      </p:scale>
      <p:origin x="0" y="0"/>
    </p:cViewPr>
  </p:notesTextViewPr>
  <p:sorterViewPr>
    <p:cViewPr>
      <p:scale>
        <a:sx n="100" d="100"/>
        <a:sy n="100" d="100"/>
      </p:scale>
      <p:origin x="0" y="-13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B2086-F8C8-4A75-8553-6868D9768737}" type="datetimeFigureOut">
              <a:rPr lang="en-AU" smtClean="0"/>
              <a:t>9/02/2023</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AA19D-C382-435D-BEB5-DB4276143531}" type="slidenum">
              <a:rPr lang="en-AU" smtClean="0"/>
              <a:t>‹#›</a:t>
            </a:fld>
            <a:endParaRPr lang="en-AU" dirty="0"/>
          </a:p>
        </p:txBody>
      </p:sp>
    </p:spTree>
    <p:extLst>
      <p:ext uri="{BB962C8B-B14F-4D97-AF65-F5344CB8AC3E}">
        <p14:creationId xmlns:p14="http://schemas.microsoft.com/office/powerpoint/2010/main" val="139319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legislation.gov.au/Details/F2021N0027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daru.org.au/resource/clearing-a-path-to-full-inclusion-of-people-with-disability-in-emergency-management-policy-and-practice-in-australi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bc.net.au/news/2022-02-03/robynne-clifton-stuck-in-wheelchair-for-four-days-after-cyclone/10079994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daru.org.au/resource/clearing-a-path-to-full-inclusion-of-people-with-disability-in-emergency-management-policy-and-practice-in-australia"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ollaborating4inclusion.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ollaborating4inclusion.or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ollaborating4inclusion.org/disability-inclusive-disaster-risk-reduction/p-cep-resource-packag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HpzKSyL1E5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n.org/development/desa/disabilities/convention-on-the-rights-of-persons-with-disabilities.html"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dss.gov.au/disability-and-carers/disability-strategy" TargetMode="External"/><Relationship Id="rId4" Type="http://schemas.openxmlformats.org/officeDocument/2006/relationships/hyperlink" Target="https://www.undrr.org/publication/sendai-framework-disaster-risk-reduction-2015-203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imeo.com/728823533/bac84fcd6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llaborating4inclusion.org/wp-content/uploads/2020/08/2020-08-19-Person-Centred-Emergency-Preparedness-P-CEP-WORKBOOK_FINAL.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sialtd.com.au/2020/05/14/disastermanagementandrecoverytoolki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u="none" baseline="0" dirty="0"/>
              <a:t>NOTE TO FACILITATORS</a:t>
            </a:r>
          </a:p>
          <a:p>
            <a:pPr marL="0" indent="0">
              <a:buNone/>
            </a:pPr>
            <a:endParaRPr lang="en-US" b="1" u="none" dirty="0"/>
          </a:p>
          <a:p>
            <a:pPr marL="0" indent="0">
              <a:buNone/>
            </a:pPr>
            <a:r>
              <a:rPr lang="en-US" b="1" u="none" dirty="0"/>
              <a:t>The following slides provide you with a self paced walk through of the module, supported with speakers notes. </a:t>
            </a:r>
          </a:p>
          <a:p>
            <a:endParaRPr lang="en-US" b="1" u="none" dirty="0"/>
          </a:p>
          <a:p>
            <a:r>
              <a:rPr lang="en-US" b="1" u="none" dirty="0"/>
              <a:t>The package takes approximately 60 minutes to run, allow up</a:t>
            </a:r>
            <a:r>
              <a:rPr lang="en-US" b="1" u="none" baseline="0" dirty="0"/>
              <a:t> to 25 mins for the presentation and 30mins for the</a:t>
            </a:r>
            <a:r>
              <a:rPr lang="en-US" b="1" u="none" dirty="0"/>
              <a:t> group discussion activity</a:t>
            </a:r>
          </a:p>
          <a:p>
            <a:endParaRPr lang="en-AU"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u="none" kern="1200" dirty="0">
                <a:solidFill>
                  <a:schemeClr val="tx1"/>
                </a:solidFill>
                <a:latin typeface="+mn-lt"/>
                <a:ea typeface="+mn-ea"/>
                <a:cs typeface="+mn-cs"/>
              </a:rPr>
              <a:t>Notes are in standard format. </a:t>
            </a:r>
            <a:r>
              <a:rPr lang="en-AU" sz="1200" b="1" i="1" u="none" kern="1200" dirty="0">
                <a:solidFill>
                  <a:schemeClr val="tx1"/>
                </a:solidFill>
                <a:latin typeface="+mn-lt"/>
                <a:ea typeface="+mn-ea"/>
                <a:cs typeface="+mn-cs"/>
              </a:rPr>
              <a:t>Facilitator actions are in bold italics.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u="none"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u="none" kern="1200" dirty="0">
                <a:solidFill>
                  <a:schemeClr val="tx1"/>
                </a:solidFill>
                <a:latin typeface="+mn-lt"/>
                <a:ea typeface="+mn-ea"/>
                <a:cs typeface="+mn-cs"/>
              </a:rPr>
              <a:t>It’s a good idea</a:t>
            </a:r>
            <a:r>
              <a:rPr lang="en-AU" sz="1200" b="1" u="none" kern="1200" baseline="0" dirty="0">
                <a:solidFill>
                  <a:schemeClr val="tx1"/>
                </a:solidFill>
                <a:latin typeface="+mn-lt"/>
                <a:ea typeface="+mn-ea"/>
                <a:cs typeface="+mn-cs"/>
              </a:rPr>
              <a:t> </a:t>
            </a:r>
            <a:r>
              <a:rPr lang="en-AU" sz="1200" b="1" u="none" kern="1200" dirty="0">
                <a:solidFill>
                  <a:schemeClr val="tx1"/>
                </a:solidFill>
                <a:latin typeface="+mn-lt"/>
                <a:ea typeface="+mn-ea"/>
                <a:cs typeface="+mn-cs"/>
              </a:rPr>
              <a:t>to print out a “notes” version of the slide deck for your reference.</a:t>
            </a:r>
          </a:p>
          <a:p>
            <a:pPr marL="0" indent="0">
              <a:buNone/>
            </a:pPr>
            <a:endParaRPr lang="en-US" b="1" dirty="0"/>
          </a:p>
          <a:p>
            <a:pPr marL="0" indent="0">
              <a:buNone/>
            </a:pPr>
            <a:endParaRPr lang="en-US" b="1"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1</a:t>
            </a:fld>
            <a:endParaRPr lang="en-AU" dirty="0"/>
          </a:p>
        </p:txBody>
      </p:sp>
    </p:spTree>
    <p:extLst>
      <p:ext uri="{BB962C8B-B14F-4D97-AF65-F5344CB8AC3E}">
        <p14:creationId xmlns:p14="http://schemas.microsoft.com/office/powerpoint/2010/main" val="3354327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575"/>
              </a:spcAft>
            </a:pPr>
            <a:r>
              <a:rPr lang="en-AU" dirty="0"/>
              <a:t>Disability service organisations can represent the voices of service providers in emergency planning.</a:t>
            </a:r>
          </a:p>
          <a:p>
            <a:pPr>
              <a:lnSpc>
                <a:spcPct val="107000"/>
              </a:lnSpc>
              <a:spcAft>
                <a:spcPts val="1575"/>
              </a:spcAft>
            </a:pPr>
            <a:endParaRPr lang="en-AU" dirty="0"/>
          </a:p>
          <a:p>
            <a:pPr>
              <a:lnSpc>
                <a:spcPct val="107000"/>
              </a:lnSpc>
              <a:spcAft>
                <a:spcPts val="1575"/>
              </a:spcAft>
            </a:pPr>
            <a:r>
              <a:rPr lang="en-AU" b="1" dirty="0"/>
              <a:t>Only DPOs and people</a:t>
            </a:r>
            <a:r>
              <a:rPr lang="en-AU" b="1" baseline="0" dirty="0"/>
              <a:t> with disability, </a:t>
            </a:r>
            <a:r>
              <a:rPr lang="en-AU" b="1" dirty="0"/>
              <a:t>can represent the voices of people with disability</a:t>
            </a:r>
            <a:r>
              <a:rPr lang="en-AU" dirty="0"/>
              <a:t>. </a:t>
            </a:r>
          </a:p>
          <a:p>
            <a:pPr>
              <a:lnSpc>
                <a:spcPct val="107000"/>
              </a:lnSpc>
              <a:spcAft>
                <a:spcPts val="1575"/>
              </a:spcAft>
            </a:pPr>
            <a:endParaRPr lang="en-AU" dirty="0"/>
          </a:p>
          <a:p>
            <a:pPr>
              <a:lnSpc>
                <a:spcPct val="107000"/>
              </a:lnSpc>
              <a:spcAft>
                <a:spcPts val="1575"/>
              </a:spcAft>
            </a:pPr>
            <a:r>
              <a:rPr lang="en-AU" dirty="0"/>
              <a:t>Remember this when you are reviewing your emergency plans. You may have consulted with services and advocacy organisations, but has your planning process included meaningful participation of DPOs?</a:t>
            </a:r>
          </a:p>
          <a:p>
            <a:pPr>
              <a:lnSpc>
                <a:spcPct val="107000"/>
              </a:lnSpc>
              <a:spcAft>
                <a:spcPts val="1575"/>
              </a:spcAft>
            </a:pPr>
            <a:endParaRPr lang="en-AU" dirty="0"/>
          </a:p>
          <a:p>
            <a:pPr>
              <a:lnSpc>
                <a:spcPct val="107000"/>
              </a:lnSpc>
              <a:spcAft>
                <a:spcPts val="1575"/>
              </a:spcAft>
            </a:pPr>
            <a:r>
              <a:rPr lang="en-AU" dirty="0"/>
              <a:t>This information is needed for community level emergency management and disaster recovery planning but is not readily available to emergency personnel.</a:t>
            </a:r>
          </a:p>
          <a:p>
            <a:pPr>
              <a:spcAft>
                <a:spcPts val="800"/>
              </a:spcAft>
            </a:pPr>
            <a:r>
              <a:rPr lang="en-AU" dirty="0"/>
              <a:t> </a:t>
            </a:r>
          </a:p>
          <a:p>
            <a:pPr>
              <a:spcAft>
                <a:spcPts val="800"/>
              </a:spcAft>
            </a:pPr>
            <a:r>
              <a:rPr lang="en-AU" dirty="0"/>
              <a:t>Person Centred Emergency Preparedness Resource Package: https://collaborating4inclusion.org/disability-inclusive-disaster-risk-reduction/p-cep-resource-package/</a:t>
            </a:r>
          </a:p>
        </p:txBody>
      </p:sp>
      <p:sp>
        <p:nvSpPr>
          <p:cNvPr id="4" name="Slide Number Placeholder 3"/>
          <p:cNvSpPr>
            <a:spLocks noGrp="1"/>
          </p:cNvSpPr>
          <p:nvPr>
            <p:ph type="sldNum" sz="quarter" idx="10"/>
          </p:nvPr>
        </p:nvSpPr>
        <p:spPr/>
        <p:txBody>
          <a:bodyPr/>
          <a:lstStyle/>
          <a:p>
            <a:fld id="{D44AA19D-C382-435D-BEB5-DB4276143531}" type="slidenum">
              <a:rPr lang="en-AU" smtClean="0"/>
              <a:t>10</a:t>
            </a:fld>
            <a:endParaRPr lang="en-AU" dirty="0"/>
          </a:p>
        </p:txBody>
      </p:sp>
    </p:spTree>
    <p:extLst>
      <p:ext uri="{BB962C8B-B14F-4D97-AF65-F5344CB8AC3E}">
        <p14:creationId xmlns:p14="http://schemas.microsoft.com/office/powerpoint/2010/main" val="1180958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In November 2021The </a:t>
            </a:r>
            <a:r>
              <a:rPr lang="en-AU" sz="1200" u="sng" kern="1200" dirty="0">
                <a:solidFill>
                  <a:schemeClr val="tx1"/>
                </a:solidFill>
                <a:effectLst/>
                <a:latin typeface="+mn-lt"/>
                <a:ea typeface="+mn-ea"/>
                <a:cs typeface="+mn-cs"/>
                <a:hlinkClick r:id="rId3"/>
              </a:rPr>
              <a:t>NDIS Quality and Safeguarding Commission </a:t>
            </a:r>
            <a:r>
              <a:rPr lang="en-AU" sz="1200" i="0" u="sng" kern="1200" dirty="0">
                <a:solidFill>
                  <a:schemeClr val="tx1"/>
                </a:solidFill>
                <a:effectLst/>
                <a:latin typeface="+mn-lt"/>
                <a:ea typeface="+mn-ea"/>
                <a:cs typeface="+mn-cs"/>
                <a:hlinkClick r:id="rId3"/>
              </a:rPr>
              <a:t>signed a legislative amendment</a:t>
            </a:r>
            <a:r>
              <a:rPr lang="en-AU" sz="1200" i="0"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to the NDIS Practice Standards. </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This amendment requires all National Disability Insurance Scheme (NDIS) registered service providers to ensure that support plans include personal emergency preparedness and service continuity planning that supports the health, safety and well-being of the people they support. </a:t>
            </a:r>
            <a:r>
              <a:rPr lang="en-AU" sz="1200" kern="1200" dirty="0">
                <a:solidFill>
                  <a:schemeClr val="tx1"/>
                </a:solidFill>
                <a:effectLst/>
                <a:latin typeface="+mn-lt"/>
                <a:ea typeface="+mn-ea"/>
                <a:cs typeface="+mn-cs"/>
              </a:rPr>
              <a:t>This includes ensuring continuity of supports which are critical to the safety, health, and wellbeing of NDIS participants before, during and after a disaster and working with their clients to undertake risk assessments and include preparedness strategies within their individual support plans.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is a </a:t>
            </a:r>
            <a:r>
              <a:rPr lang="en-AU" sz="1200" b="1" kern="1200" dirty="0">
                <a:solidFill>
                  <a:schemeClr val="tx1"/>
                </a:solidFill>
                <a:effectLst/>
                <a:latin typeface="+mn-lt"/>
                <a:ea typeface="+mn-ea"/>
                <a:cs typeface="+mn-cs"/>
              </a:rPr>
              <a:t>new responsibility for service providers </a:t>
            </a:r>
            <a:r>
              <a:rPr lang="en-AU" sz="1200" kern="1200" dirty="0">
                <a:solidFill>
                  <a:schemeClr val="tx1"/>
                </a:solidFill>
                <a:effectLst/>
                <a:latin typeface="+mn-lt"/>
                <a:ea typeface="+mn-ea"/>
                <a:cs typeface="+mn-cs"/>
              </a:rPr>
              <a:t>and it will take time for them to develop their capabilities and confidence in emergency and disaster management planning with the people they support. It will require strong relationships to be built between the emergency management sector and disability service providers. </a:t>
            </a:r>
            <a:endParaRPr lang="en-AU" dirty="0">
              <a:effectLst/>
            </a:endParaRPr>
          </a:p>
          <a:p>
            <a:r>
              <a:rPr lang="en-AU" sz="1200" kern="1200" dirty="0">
                <a:solidFill>
                  <a:schemeClr val="tx1"/>
                </a:solidFill>
                <a:effectLst/>
                <a:latin typeface="+mn-lt"/>
                <a:ea typeface="+mn-ea"/>
                <a:cs typeface="+mn-cs"/>
              </a:rPr>
              <a:t> </a:t>
            </a:r>
            <a:endParaRPr lang="en-AU" dirty="0">
              <a:effectLst/>
            </a:endParaRPr>
          </a:p>
          <a:p>
            <a:r>
              <a:rPr lang="en-AU" sz="1200" b="1" kern="1200" dirty="0">
                <a:solidFill>
                  <a:schemeClr val="tx1"/>
                </a:solidFill>
                <a:effectLst/>
                <a:latin typeface="+mn-lt"/>
                <a:ea typeface="+mn-ea"/>
                <a:cs typeface="+mn-cs"/>
              </a:rPr>
              <a:t>It is important that the NDIS legislation doesn’t become a tool for the emergency sector to shift responsibility over to services. </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This legislation is a tool to support Australia’s vision and objectives for responsibility sharing.</a:t>
            </a:r>
            <a:endParaRPr lang="en-AU" dirty="0">
              <a:effectLst/>
            </a:endParaRPr>
          </a:p>
          <a:p>
            <a:r>
              <a:rPr lang="en-AU" sz="1200" kern="1200" dirty="0">
                <a:solidFill>
                  <a:schemeClr val="tx1"/>
                </a:solidFill>
                <a:effectLst/>
                <a:latin typeface="+mn-lt"/>
                <a:ea typeface="+mn-ea"/>
                <a:cs typeface="+mn-cs"/>
              </a:rPr>
              <a:t> </a:t>
            </a:r>
            <a:endParaRPr lang="en-AU" dirty="0">
              <a:effectLst/>
            </a:endParaRPr>
          </a:p>
        </p:txBody>
      </p:sp>
      <p:sp>
        <p:nvSpPr>
          <p:cNvPr id="4" name="Slide Number Placeholder 3"/>
          <p:cNvSpPr>
            <a:spLocks noGrp="1"/>
          </p:cNvSpPr>
          <p:nvPr>
            <p:ph type="sldNum" sz="quarter" idx="10"/>
          </p:nvPr>
        </p:nvSpPr>
        <p:spPr/>
        <p:txBody>
          <a:bodyPr/>
          <a:lstStyle/>
          <a:p>
            <a:fld id="{D44AA19D-C382-435D-BEB5-DB4276143531}" type="slidenum">
              <a:rPr lang="en-AU" smtClean="0"/>
              <a:t>11</a:t>
            </a:fld>
            <a:endParaRPr lang="en-AU" dirty="0"/>
          </a:p>
        </p:txBody>
      </p:sp>
    </p:spTree>
    <p:extLst>
      <p:ext uri="{BB962C8B-B14F-4D97-AF65-F5344CB8AC3E}">
        <p14:creationId xmlns:p14="http://schemas.microsoft.com/office/powerpoint/2010/main" val="582311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The emergency management sector has a responsibility to ensure that emergency and recovery planning includes the services that support people with disability as local community assets for emergency planning and recovery</a:t>
            </a:r>
            <a:r>
              <a:rPr lang="en-AU" sz="1200" kern="1200" dirty="0">
                <a:solidFill>
                  <a:schemeClr val="tx1"/>
                </a:solidFill>
                <a:effectLst/>
                <a:latin typeface="+mn-lt"/>
                <a:ea typeface="+mn-ea"/>
                <a:cs typeface="+mn-cs"/>
              </a:rPr>
              <a:t>. It also means that planning for emergencies must extend to working with disability service providers to help them understand their disaster risks and help them to make effective plans for their services, staff, and the people they </a:t>
            </a:r>
            <a:r>
              <a:rPr lang="en-AU" sz="1200" u="none" kern="1200" dirty="0">
                <a:solidFill>
                  <a:schemeClr val="tx1"/>
                </a:solidFill>
                <a:effectLst/>
                <a:latin typeface="+mn-lt"/>
                <a:ea typeface="+mn-ea"/>
                <a:cs typeface="+mn-cs"/>
              </a:rPr>
              <a:t>support. </a:t>
            </a:r>
            <a:endParaRPr lang="en-AU" u="none" dirty="0">
              <a:effectLst/>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What are some practical ways to support this?</a:t>
            </a:r>
          </a:p>
          <a:p>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12</a:t>
            </a:fld>
            <a:endParaRPr lang="en-AU" dirty="0"/>
          </a:p>
        </p:txBody>
      </p:sp>
    </p:spTree>
    <p:extLst>
      <p:ext uri="{BB962C8B-B14F-4D97-AF65-F5344CB8AC3E}">
        <p14:creationId xmlns:p14="http://schemas.microsoft.com/office/powerpoint/2010/main" val="1336341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Councils have excellent links to community groups that are crucial to building resilience for people with disability before, during and after disaster.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They can use these linkages to increase inclusion for people with disability and the services that support them in emergency and recovery planning.</a:t>
            </a:r>
          </a:p>
          <a:p>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13</a:t>
            </a:fld>
            <a:endParaRPr lang="en-AU" dirty="0"/>
          </a:p>
        </p:txBody>
      </p:sp>
    </p:spTree>
    <p:extLst>
      <p:ext uri="{BB962C8B-B14F-4D97-AF65-F5344CB8AC3E}">
        <p14:creationId xmlns:p14="http://schemas.microsoft.com/office/powerpoint/2010/main" val="3191439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Emergency Management Committees develop emergency plans to keep their whole community safe when disaster strikes. These plans must include people with disability and their support needs, otherwise people with disability will get left behind when council enacts their plan. Local emergency plans must take into consideration the extra supports that people with disability need and how they will be organised and delivered in emergencies.</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Understanding how people with disability and the services that support them navigate care, services, and support before a disaster is a good starting point for making sure that they have continuous access to those supports after a disaster</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Recovery planning must make sure that recovery services and supports are inclusive of people with disability. This may require extra planning for how recovery services will connect up with mainstream community and disability services (formal/paid services and supports which may have been impacted by the same disaster).</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If people with disability are not included in the planning process they will be left behind in recovery. </a:t>
            </a:r>
            <a:endParaRPr lang="en-AU" sz="1200" kern="1200" dirty="0">
              <a:solidFill>
                <a:schemeClr val="tx1"/>
              </a:solidFill>
              <a:effectLst/>
              <a:latin typeface="+mn-lt"/>
              <a:ea typeface="+mn-ea"/>
              <a:cs typeface="+mn-cs"/>
            </a:endParaRPr>
          </a:p>
          <a:p>
            <a:endParaRPr lang="en-AU" sz="1200" b="0" kern="1200" dirty="0">
              <a:solidFill>
                <a:schemeClr val="tx1"/>
              </a:solidFill>
              <a:effectLst/>
              <a:latin typeface="+mn-lt"/>
              <a:ea typeface="+mn-ea"/>
              <a:cs typeface="+mn-cs"/>
            </a:endParaRPr>
          </a:p>
          <a:p>
            <a:r>
              <a:rPr lang="en-AU" sz="1200" b="0" kern="1200" dirty="0">
                <a:solidFill>
                  <a:schemeClr val="tx1"/>
                </a:solidFill>
                <a:effectLst/>
                <a:latin typeface="+mn-lt"/>
                <a:ea typeface="+mn-ea"/>
                <a:cs typeface="+mn-cs"/>
              </a:rPr>
              <a:t>Planning for recovery services and supports (e.g., health and well-being, case management, community development, recovery support, etc.) must ensure equitable access for people with disability on par with the rest of the community impacted by disaster.</a:t>
            </a:r>
          </a:p>
          <a:p>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14</a:t>
            </a:fld>
            <a:endParaRPr lang="en-AU" dirty="0"/>
          </a:p>
        </p:txBody>
      </p:sp>
    </p:spTree>
    <p:extLst>
      <p:ext uri="{BB962C8B-B14F-4D97-AF65-F5344CB8AC3E}">
        <p14:creationId xmlns:p14="http://schemas.microsoft.com/office/powerpoint/2010/main" val="3655144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Emergency Management Committees have a responsibility to support DPOs and service providers in understanding emergency and recovery </a:t>
            </a:r>
            <a:r>
              <a:rPr lang="en-AU" u="none" dirty="0"/>
              <a:t>arrangements.</a:t>
            </a:r>
          </a:p>
          <a:p>
            <a:endParaRPr lang="en-AU" u="sng" dirty="0"/>
          </a:p>
          <a:p>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15</a:t>
            </a:fld>
            <a:endParaRPr lang="en-AU" dirty="0"/>
          </a:p>
        </p:txBody>
      </p:sp>
    </p:spTree>
    <p:extLst>
      <p:ext uri="{BB962C8B-B14F-4D97-AF65-F5344CB8AC3E}">
        <p14:creationId xmlns:p14="http://schemas.microsoft.com/office/powerpoint/2010/main" val="4115129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Planning conversations to co-design approaches to inclusive emergency management and disaster recovery can start at any time, preferably before a disaster and also as part of recovery planning after a disaster.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effectLst/>
                <a:latin typeface="+mn-lt"/>
                <a:ea typeface="+mn-ea"/>
                <a:cs typeface="+mn-cs"/>
              </a:rPr>
              <a:t>After a disaster, these questions are a good starting point for conversations </a:t>
            </a:r>
            <a:r>
              <a:rPr lang="en-AU" sz="1200" kern="1200" dirty="0">
                <a:solidFill>
                  <a:schemeClr val="tx1"/>
                </a:solidFill>
                <a:effectLst/>
                <a:latin typeface="+mn-lt"/>
                <a:ea typeface="+mn-ea"/>
                <a:cs typeface="+mn-cs"/>
              </a:rPr>
              <a:t>with people with disability and the organisations who represent them to plan for recovery: </a:t>
            </a:r>
            <a:r>
              <a:rPr lang="en-AU" sz="1200" b="0" kern="1200" baseline="0" dirty="0">
                <a:solidFill>
                  <a:schemeClr val="tx1"/>
                </a:solidFill>
                <a:effectLst/>
                <a:latin typeface="+mn-lt"/>
                <a:ea typeface="+mn-ea"/>
                <a:cs typeface="+mn-cs"/>
              </a:rPr>
              <a:t>New questions can and should be added to strengthen planning conversations as they develop.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baseline="0" dirty="0">
                <a:solidFill>
                  <a:schemeClr val="tx1"/>
                </a:solidFill>
                <a:effectLst/>
                <a:latin typeface="+mn-lt"/>
                <a:ea typeface="+mn-ea"/>
                <a:cs typeface="+mn-cs"/>
              </a:rPr>
              <a:t>These questions can be found in </a:t>
            </a:r>
            <a:r>
              <a:rPr lang="en-AU" sz="1200" kern="1200" dirty="0">
                <a:solidFill>
                  <a:schemeClr val="tx1"/>
                </a:solidFill>
                <a:effectLst/>
                <a:latin typeface="+mn-lt"/>
                <a:ea typeface="+mn-ea"/>
                <a:cs typeface="+mn-cs"/>
              </a:rPr>
              <a:t>Associate Professor</a:t>
            </a:r>
            <a:r>
              <a:rPr lang="en-AU" sz="1200" b="0" kern="1200" baseline="0" dirty="0">
                <a:solidFill>
                  <a:schemeClr val="tx1"/>
                </a:solidFill>
                <a:effectLst/>
                <a:latin typeface="+mn-lt"/>
                <a:ea typeface="+mn-ea"/>
                <a:cs typeface="+mn-cs"/>
              </a:rPr>
              <a:t> Michelle Villeneuve’s Issues Paper which</a:t>
            </a:r>
            <a:r>
              <a:rPr lang="en-US" b="0" dirty="0"/>
              <a:t> brings together lived experience and literature to build a picture of the roadblocks to safety and wellbeing for Australians with disability and puts forward a suite of practical actions that institutions with responsibility for emergency management and other stakeholders can undertake. The ‘Questions to Ask’</a:t>
            </a:r>
            <a:r>
              <a:rPr lang="en-US" b="0" baseline="0" dirty="0"/>
              <a:t> are included in this paper on page 25.</a:t>
            </a: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effectLst/>
                <a:latin typeface="+mn-lt"/>
                <a:ea typeface="+mn-ea"/>
                <a:cs typeface="+mn-cs"/>
              </a:rPr>
              <a:t>Villeneuve, M. </a:t>
            </a:r>
            <a:r>
              <a:rPr lang="en-AU" sz="1200" kern="1200" dirty="0">
                <a:solidFill>
                  <a:schemeClr val="tx1"/>
                </a:solidFill>
                <a:effectLst/>
                <a:latin typeface="+mn-lt"/>
                <a:ea typeface="+mn-ea"/>
                <a:cs typeface="+mn-cs"/>
              </a:rPr>
              <a:t>(2021). </a:t>
            </a:r>
            <a:r>
              <a:rPr lang="en-AU" sz="1200" i="1" kern="1200" dirty="0">
                <a:solidFill>
                  <a:schemeClr val="tx1"/>
                </a:solidFill>
                <a:effectLst/>
                <a:latin typeface="+mn-lt"/>
                <a:ea typeface="+mn-ea"/>
                <a:cs typeface="+mn-cs"/>
              </a:rPr>
              <a:t>Issues Paper: Clearing a path to full inclusion of people with disability in emergency management policy and practice in Australia</a:t>
            </a:r>
            <a:r>
              <a:rPr lang="en-AU" sz="1200" kern="1200" dirty="0">
                <a:solidFill>
                  <a:schemeClr val="tx1"/>
                </a:solidFill>
                <a:effectLst/>
                <a:latin typeface="+mn-lt"/>
                <a:ea typeface="+mn-ea"/>
                <a:cs typeface="+mn-cs"/>
              </a:rPr>
              <a:t>. Centre for Disability Research and Policy. The University of Sydney, NSW, 2006. </a:t>
            </a:r>
            <a:r>
              <a:rPr lang="en-AU" sz="1200" u="sng" kern="1200" dirty="0">
                <a:solidFill>
                  <a:schemeClr val="tx1"/>
                </a:solidFill>
                <a:effectLst/>
                <a:latin typeface="+mn-lt"/>
                <a:ea typeface="+mn-ea"/>
                <a:cs typeface="+mn-cs"/>
                <a:hlinkClick r:id="rId3"/>
              </a:rPr>
              <a:t>http://www.daru.org.au/resource/clearing-a-path-to-full-inclusion-of-people-with-disability-in-emergency-management-policy-and-practice-in-australia</a:t>
            </a:r>
            <a:r>
              <a:rPr lang="en-AU" sz="1200" kern="1200" dirty="0">
                <a:solidFill>
                  <a:schemeClr val="tx1"/>
                </a:solidFill>
                <a:effectLst/>
                <a:latin typeface="+mn-lt"/>
                <a:ea typeface="+mn-ea"/>
                <a:cs typeface="+mn-cs"/>
              </a:rPr>
              <a:t>.</a:t>
            </a:r>
          </a:p>
          <a:p>
            <a:endParaRPr lang="en-AU" dirty="0"/>
          </a:p>
          <a:p>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16</a:t>
            </a:fld>
            <a:endParaRPr lang="en-AU" dirty="0"/>
          </a:p>
        </p:txBody>
      </p:sp>
    </p:spTree>
    <p:extLst>
      <p:ext uri="{BB962C8B-B14F-4D97-AF65-F5344CB8AC3E}">
        <p14:creationId xmlns:p14="http://schemas.microsoft.com/office/powerpoint/2010/main" val="75563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err="1">
                <a:solidFill>
                  <a:schemeClr val="tx1"/>
                </a:solidFill>
                <a:effectLst/>
                <a:latin typeface="+mn-lt"/>
                <a:ea typeface="+mn-ea"/>
                <a:cs typeface="+mn-cs"/>
              </a:rPr>
              <a:t>Robynne</a:t>
            </a:r>
            <a:r>
              <a:rPr lang="en-AU" sz="1200" kern="1200" dirty="0">
                <a:solidFill>
                  <a:schemeClr val="tx1"/>
                </a:solidFill>
                <a:effectLst/>
                <a:latin typeface="+mn-lt"/>
                <a:ea typeface="+mn-ea"/>
                <a:cs typeface="+mn-cs"/>
              </a:rPr>
              <a:t> Clifton was stuck in her wheelchair for four days and forgotten after a </a:t>
            </a:r>
            <a:r>
              <a:rPr lang="en-AU" sz="1200" u="none" kern="1200" dirty="0">
                <a:solidFill>
                  <a:schemeClr val="tx1"/>
                </a:solidFill>
                <a:effectLst/>
                <a:latin typeface="+mn-lt"/>
                <a:ea typeface="+mn-ea"/>
                <a:cs typeface="+mn-cs"/>
              </a:rPr>
              <a:t>cyclone.</a:t>
            </a:r>
          </a:p>
          <a:p>
            <a:endParaRPr lang="en-AU" sz="1200" kern="1200" dirty="0">
              <a:solidFill>
                <a:schemeClr val="tx1"/>
              </a:solidFill>
              <a:effectLst/>
              <a:latin typeface="+mn-lt"/>
              <a:ea typeface="+mn-ea"/>
              <a:cs typeface="+mn-cs"/>
            </a:endParaRPr>
          </a:p>
          <a:p>
            <a:r>
              <a:rPr lang="en-AU" sz="1200" b="1" i="1" kern="1200" dirty="0">
                <a:solidFill>
                  <a:schemeClr val="tx1"/>
                </a:solidFill>
                <a:effectLst/>
                <a:latin typeface="+mn-lt"/>
                <a:ea typeface="+mn-ea"/>
                <a:cs typeface="+mn-cs"/>
              </a:rPr>
              <a:t>ACTION: Read through the case</a:t>
            </a:r>
            <a:r>
              <a:rPr lang="en-AU" sz="1200" b="1" i="1" kern="1200" baseline="0" dirty="0">
                <a:solidFill>
                  <a:schemeClr val="tx1"/>
                </a:solidFill>
                <a:effectLst/>
                <a:latin typeface="+mn-lt"/>
                <a:ea typeface="+mn-ea"/>
                <a:cs typeface="+mn-cs"/>
              </a:rPr>
              <a:t> study on the next three slides with the group as a lead into the discussion activity</a:t>
            </a:r>
            <a:endParaRPr lang="en-AU" sz="1200" b="1" i="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The article can be found here: </a:t>
            </a:r>
            <a:r>
              <a:rPr lang="en-AU" sz="1200" u="sng" kern="1200" dirty="0">
                <a:solidFill>
                  <a:schemeClr val="tx1"/>
                </a:solidFill>
                <a:effectLst/>
                <a:latin typeface="+mn-lt"/>
                <a:ea typeface="+mn-ea"/>
                <a:cs typeface="+mn-cs"/>
                <a:hlinkClick r:id="rId3"/>
              </a:rPr>
              <a:t>https://www.abc.net.au/news/2022-02-03/robynne-clifton-stuck-in-wheelchair-for-four-days-after-cyclone/100799942</a:t>
            </a:r>
            <a:r>
              <a:rPr lang="en-AU" sz="1200" kern="1200" dirty="0">
                <a:solidFill>
                  <a:schemeClr val="tx1"/>
                </a:solidFill>
                <a:effectLst/>
                <a:latin typeface="+mn-lt"/>
                <a:ea typeface="+mn-ea"/>
                <a:cs typeface="+mn-cs"/>
              </a:rPr>
              <a:t> </a:t>
            </a:r>
          </a:p>
          <a:p>
            <a:pPr>
              <a:lnSpc>
                <a:spcPct val="107000"/>
              </a:lnSpc>
              <a:spcAft>
                <a:spcPts val="800"/>
              </a:spcAft>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44AA19D-C382-435D-BEB5-DB4276143531}" type="slidenum">
              <a:rPr lang="en-AU" smtClean="0"/>
              <a:t>17</a:t>
            </a:fld>
            <a:endParaRPr lang="en-AU" dirty="0"/>
          </a:p>
        </p:txBody>
      </p:sp>
    </p:spTree>
    <p:extLst>
      <p:ext uri="{BB962C8B-B14F-4D97-AF65-F5344CB8AC3E}">
        <p14:creationId xmlns:p14="http://schemas.microsoft.com/office/powerpoint/2010/main" val="1117307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kern="1200" baseline="0" dirty="0">
                <a:solidFill>
                  <a:schemeClr val="tx1"/>
                </a:solidFill>
                <a:effectLst/>
                <a:latin typeface="+mn-lt"/>
                <a:ea typeface="+mn-ea"/>
                <a:cs typeface="+mn-cs"/>
              </a:rPr>
              <a:t>ACTION: </a:t>
            </a:r>
            <a:r>
              <a:rPr lang="en-AU" sz="1600" b="1" i="1" kern="1200" dirty="0">
                <a:solidFill>
                  <a:schemeClr val="tx1"/>
                </a:solidFill>
                <a:effectLst/>
                <a:latin typeface="+mn-lt"/>
                <a:ea typeface="+mn-ea"/>
                <a:cs typeface="+mn-cs"/>
              </a:rPr>
              <a:t>Break Out</a:t>
            </a:r>
            <a:r>
              <a:rPr lang="en-AU" sz="1600" b="1" i="1" kern="1200" baseline="0" dirty="0">
                <a:solidFill>
                  <a:schemeClr val="tx1"/>
                </a:solidFill>
                <a:effectLst/>
                <a:latin typeface="+mn-lt"/>
                <a:ea typeface="+mn-ea"/>
                <a:cs typeface="+mn-cs"/>
              </a:rPr>
              <a:t> </a:t>
            </a:r>
            <a:r>
              <a:rPr lang="en-AU" sz="1600" b="1" i="1" kern="1200" dirty="0">
                <a:solidFill>
                  <a:schemeClr val="tx1"/>
                </a:solidFill>
                <a:effectLst/>
                <a:latin typeface="+mn-lt"/>
                <a:ea typeface="+mn-ea"/>
                <a:cs typeface="+mn-cs"/>
              </a:rPr>
              <a:t>Group Discussion Questions</a:t>
            </a:r>
          </a:p>
          <a:p>
            <a:r>
              <a:rPr lang="en-AU" sz="1200" b="1" i="1" kern="1200" dirty="0">
                <a:solidFill>
                  <a:schemeClr val="tx1"/>
                </a:solidFill>
                <a:effectLst/>
                <a:latin typeface="+mn-lt"/>
                <a:ea typeface="+mn-ea"/>
                <a:cs typeface="+mn-cs"/>
              </a:rPr>
              <a:t>ACTION: Break into table</a:t>
            </a:r>
            <a:r>
              <a:rPr lang="en-AU" sz="1200" b="1" i="1" kern="1200" baseline="0" dirty="0">
                <a:solidFill>
                  <a:schemeClr val="tx1"/>
                </a:solidFill>
                <a:effectLst/>
                <a:latin typeface="+mn-lt"/>
                <a:ea typeface="+mn-ea"/>
                <a:cs typeface="+mn-cs"/>
              </a:rPr>
              <a:t> </a:t>
            </a:r>
            <a:r>
              <a:rPr lang="en-AU" sz="1200" b="1" i="1" kern="1200" dirty="0">
                <a:solidFill>
                  <a:schemeClr val="tx1"/>
                </a:solidFill>
                <a:effectLst/>
                <a:latin typeface="+mn-lt"/>
                <a:ea typeface="+mn-ea"/>
                <a:cs typeface="+mn-cs"/>
              </a:rPr>
              <a:t>group discussions for 20mins</a:t>
            </a:r>
          </a:p>
          <a:p>
            <a:endParaRPr lang="en-AU" sz="1200" b="1" i="1" kern="1200" dirty="0">
              <a:solidFill>
                <a:schemeClr val="tx1"/>
              </a:solidFill>
              <a:effectLst/>
              <a:latin typeface="+mn-lt"/>
              <a:ea typeface="+mn-ea"/>
              <a:cs typeface="+mn-cs"/>
            </a:endParaRPr>
          </a:p>
          <a:p>
            <a:r>
              <a:rPr lang="en-AU" sz="1200" b="1" i="1" kern="1200" dirty="0">
                <a:solidFill>
                  <a:schemeClr val="tx1"/>
                </a:solidFill>
                <a:effectLst/>
                <a:latin typeface="+mn-lt"/>
                <a:ea typeface="+mn-ea"/>
                <a:cs typeface="+mn-cs"/>
              </a:rPr>
              <a:t>ACTION: Leave this slide on screen for people</a:t>
            </a:r>
            <a:r>
              <a:rPr lang="en-AU" sz="1200" b="1" i="1" kern="1200" baseline="0" dirty="0">
                <a:solidFill>
                  <a:schemeClr val="tx1"/>
                </a:solidFill>
                <a:effectLst/>
                <a:latin typeface="+mn-lt"/>
                <a:ea typeface="+mn-ea"/>
                <a:cs typeface="+mn-cs"/>
              </a:rPr>
              <a:t> to refer to.</a:t>
            </a:r>
            <a:endParaRPr lang="en-AU" sz="1200" b="1" i="1" kern="1200" dirty="0">
              <a:solidFill>
                <a:schemeClr val="tx1"/>
              </a:solidFill>
              <a:effectLst/>
              <a:latin typeface="+mn-lt"/>
              <a:ea typeface="+mn-ea"/>
              <a:cs typeface="+mn-cs"/>
            </a:endParaRPr>
          </a:p>
          <a:p>
            <a:endParaRPr lang="en-AU" sz="1200" b="1"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will you make sure that people with disability have </a:t>
            </a:r>
            <a:r>
              <a:rPr lang="en-US" sz="1200" u="sng" kern="1200" dirty="0">
                <a:solidFill>
                  <a:schemeClr val="tx1"/>
                </a:solidFill>
                <a:effectLst/>
                <a:latin typeface="+mn-lt"/>
                <a:ea typeface="+mn-ea"/>
                <a:cs typeface="+mn-cs"/>
              </a:rPr>
              <a:t>access</a:t>
            </a:r>
            <a:r>
              <a:rPr lang="en-US" sz="1200" kern="1200" dirty="0">
                <a:solidFill>
                  <a:schemeClr val="tx1"/>
                </a:solidFill>
                <a:effectLst/>
                <a:latin typeface="+mn-lt"/>
                <a:ea typeface="+mn-ea"/>
                <a:cs typeface="+mn-cs"/>
              </a:rPr>
              <a:t> to recovery services and supports?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(e.g., evacuation </a:t>
            </a:r>
            <a:r>
              <a:rPr lang="en-US" sz="1200" kern="1200" dirty="0" err="1">
                <a:solidFill>
                  <a:schemeClr val="tx1"/>
                </a:solidFill>
                <a:effectLst/>
                <a:latin typeface="+mn-lt"/>
                <a:ea typeface="+mn-ea"/>
                <a:cs typeface="+mn-cs"/>
              </a:rPr>
              <a:t>centres</a:t>
            </a:r>
            <a:r>
              <a:rPr lang="en-US" sz="1200" kern="1200" dirty="0">
                <a:solidFill>
                  <a:schemeClr val="tx1"/>
                </a:solidFill>
                <a:effectLst/>
                <a:latin typeface="+mn-lt"/>
                <a:ea typeface="+mn-ea"/>
                <a:cs typeface="+mn-cs"/>
              </a:rPr>
              <a:t>/recovery hubs; community meetings; case management support; community development; mental health recovery; transportation; water/food/power; health and social well-being/recovery committees, etc.)</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are your </a:t>
            </a:r>
            <a:r>
              <a:rPr lang="en-US" sz="1200" b="1" kern="1200" dirty="0">
                <a:solidFill>
                  <a:schemeClr val="tx1"/>
                </a:solidFill>
                <a:effectLst/>
                <a:latin typeface="+mn-lt"/>
                <a:ea typeface="+mn-ea"/>
                <a:cs typeface="+mn-cs"/>
              </a:rPr>
              <a:t>experiences</a:t>
            </a:r>
            <a:r>
              <a:rPr lang="en-US" sz="1200"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are the </a:t>
            </a:r>
            <a:r>
              <a:rPr lang="en-US" sz="1200" b="1" kern="1200" dirty="0">
                <a:solidFill>
                  <a:schemeClr val="tx1"/>
                </a:solidFill>
                <a:effectLst/>
                <a:latin typeface="+mn-lt"/>
                <a:ea typeface="+mn-ea"/>
                <a:cs typeface="+mn-cs"/>
              </a:rPr>
              <a:t>opportunities</a:t>
            </a:r>
            <a:r>
              <a:rPr lang="en-US" sz="1200"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are the </a:t>
            </a:r>
            <a:r>
              <a:rPr lang="en-US" sz="1200" b="1" kern="1200" dirty="0">
                <a:solidFill>
                  <a:schemeClr val="tx1"/>
                </a:solidFill>
                <a:effectLst/>
                <a:latin typeface="+mn-lt"/>
                <a:ea typeface="+mn-ea"/>
                <a:cs typeface="+mn-cs"/>
              </a:rPr>
              <a:t>challenges</a:t>
            </a:r>
            <a:r>
              <a:rPr lang="en-US" sz="1200"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t>
            </a:r>
            <a:r>
              <a:rPr lang="en-US" sz="1200" b="1" kern="1200" dirty="0">
                <a:solidFill>
                  <a:schemeClr val="tx1"/>
                </a:solidFill>
                <a:effectLst/>
                <a:latin typeface="+mn-lt"/>
                <a:ea typeface="+mn-ea"/>
                <a:cs typeface="+mn-cs"/>
              </a:rPr>
              <a:t>local organisations/assets </a:t>
            </a:r>
            <a:r>
              <a:rPr lang="en-US" sz="1200" kern="1200" dirty="0">
                <a:solidFill>
                  <a:schemeClr val="tx1"/>
                </a:solidFill>
                <a:effectLst/>
                <a:latin typeface="+mn-lt"/>
                <a:ea typeface="+mn-ea"/>
                <a:cs typeface="+mn-cs"/>
              </a:rPr>
              <a:t>can support you?</a:t>
            </a:r>
          </a:p>
          <a:p>
            <a:pPr lvl="2"/>
            <a:endParaRPr lang="en-AU" sz="1200" kern="1200" dirty="0">
              <a:solidFill>
                <a:schemeClr val="tx1"/>
              </a:solidFill>
              <a:effectLst/>
              <a:latin typeface="+mn-lt"/>
              <a:ea typeface="+mn-ea"/>
              <a:cs typeface="+mn-cs"/>
            </a:endParaRPr>
          </a:p>
          <a:p>
            <a:r>
              <a:rPr lang="en-AU" sz="1200" b="1" i="1" kern="1200" dirty="0">
                <a:solidFill>
                  <a:schemeClr val="tx1"/>
                </a:solidFill>
                <a:effectLst/>
                <a:latin typeface="+mn-lt"/>
                <a:ea typeface="+mn-ea"/>
                <a:cs typeface="+mn-cs"/>
              </a:rPr>
              <a:t>ACTION: Have each group report back on their key learnings and discuss as large group plenary</a:t>
            </a:r>
            <a:r>
              <a:rPr lang="en-AU" sz="1200" b="1" i="1" kern="1200" baseline="0" dirty="0">
                <a:solidFill>
                  <a:schemeClr val="tx1"/>
                </a:solidFill>
                <a:effectLst/>
                <a:latin typeface="+mn-lt"/>
                <a:ea typeface="+mn-ea"/>
                <a:cs typeface="+mn-cs"/>
              </a:rPr>
              <a:t> for 10 minutes.</a:t>
            </a:r>
            <a:endParaRPr lang="en-AU" sz="1200" b="1" i="1"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615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with disability have the right to know what plans are in place for managing emergencies in their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information is available to everyone by accessing their Local Council’s emergency management plan. If the plan is hard to access or not accessible, this provides an opportunity for dialogue with Council emergency managers about ways to improve the accessibility of those plans for people with disability. It enables mutual learning to support responsive emergency management planning practices and individual preparedness capabilities.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1" kern="1200" dirty="0">
                <a:solidFill>
                  <a:schemeClr val="tx1"/>
                </a:solidFill>
                <a:effectLst/>
                <a:latin typeface="+mn-lt"/>
                <a:ea typeface="+mn-ea"/>
                <a:cs typeface="+mn-cs"/>
              </a:rPr>
              <a:t>Villeneuve, M. </a:t>
            </a:r>
            <a:r>
              <a:rPr lang="en-AU" sz="1200" i="1" kern="1200" dirty="0">
                <a:solidFill>
                  <a:schemeClr val="tx1"/>
                </a:solidFill>
                <a:effectLst/>
                <a:latin typeface="+mn-lt"/>
                <a:ea typeface="+mn-ea"/>
                <a:cs typeface="+mn-cs"/>
              </a:rPr>
              <a:t>(2021). Issues Paper: Clearing a path to full inclusion of people with disability in emergency management policy and practice in Australia, P31. Centre for Disability Research and Policy. The University of Sydney, NSW, 2006. </a:t>
            </a:r>
            <a:r>
              <a:rPr lang="en-AU" sz="1200" i="1" u="sng" kern="1200" dirty="0">
                <a:solidFill>
                  <a:schemeClr val="tx1"/>
                </a:solidFill>
                <a:effectLst/>
                <a:latin typeface="+mn-lt"/>
                <a:ea typeface="+mn-ea"/>
                <a:cs typeface="+mn-cs"/>
                <a:hlinkClick r:id="rId3"/>
              </a:rPr>
              <a:t>http://www.daru.org.au/resource/clearing-a-path-to-full-inclusion-of-people-with-disability-in-emergency-management-policy-and-practice-in-australia</a:t>
            </a:r>
            <a:r>
              <a:rPr lang="en-AU" sz="1200" kern="1200" dirty="0">
                <a:solidFill>
                  <a:schemeClr val="tx1"/>
                </a:solidFill>
                <a:effectLst/>
                <a:latin typeface="+mn-lt"/>
                <a:ea typeface="+mn-ea"/>
                <a:cs typeface="+mn-cs"/>
              </a:rPr>
              <a:t>.</a:t>
            </a:r>
          </a:p>
          <a:p>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21</a:t>
            </a:fld>
            <a:endParaRPr lang="en-AU" dirty="0"/>
          </a:p>
        </p:txBody>
      </p:sp>
    </p:spTree>
    <p:extLst>
      <p:ext uri="{BB962C8B-B14F-4D97-AF65-F5344CB8AC3E}">
        <p14:creationId xmlns:p14="http://schemas.microsoft.com/office/powerpoint/2010/main" val="3633465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Coordinating Support for People with Disability Module is designed to give participants a common understanding of the impact of disaster for people with disability. It emphasises both the strengths and support needs of people with disability and their capability to contribute to emergency management and recovery planning. </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Emergency management and recovery planning has not traditionally included people with a disability. </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For too long, disability has been kept in the too hard basket because government and emergency services have not had the methods, tools, and guidance on how to include people with disability. Coordinating support for people with disability needs to be a key consideration in recovery planning.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Australia’s </a:t>
            </a:r>
            <a:r>
              <a:rPr lang="en-AU" sz="1200" i="1" kern="1200" dirty="0">
                <a:solidFill>
                  <a:schemeClr val="tx1"/>
                </a:solidFill>
                <a:effectLst/>
                <a:latin typeface="+mn-lt"/>
                <a:ea typeface="+mn-ea"/>
                <a:cs typeface="+mn-cs"/>
              </a:rPr>
              <a:t>National Strategy for Disaster Resilience </a:t>
            </a:r>
            <a:r>
              <a:rPr lang="en-AU" sz="1200" kern="1200" dirty="0">
                <a:solidFill>
                  <a:schemeClr val="tx1"/>
                </a:solidFill>
                <a:effectLst/>
                <a:latin typeface="+mn-lt"/>
                <a:ea typeface="+mn-ea"/>
                <a:cs typeface="+mn-cs"/>
              </a:rPr>
              <a:t>and </a:t>
            </a:r>
            <a:r>
              <a:rPr lang="en-AU" sz="1200" i="1" kern="1200" dirty="0">
                <a:solidFill>
                  <a:schemeClr val="tx1"/>
                </a:solidFill>
                <a:effectLst/>
                <a:latin typeface="+mn-lt"/>
                <a:ea typeface="+mn-ea"/>
                <a:cs typeface="+mn-cs"/>
              </a:rPr>
              <a:t>National Disaster Risk Reduction Framework </a:t>
            </a:r>
            <a:r>
              <a:rPr lang="en-AU" sz="1200" kern="1200" dirty="0">
                <a:solidFill>
                  <a:schemeClr val="tx1"/>
                </a:solidFill>
                <a:effectLst/>
                <a:latin typeface="+mn-lt"/>
                <a:ea typeface="+mn-ea"/>
                <a:cs typeface="+mn-cs"/>
              </a:rPr>
              <a:t>invite shared responsibility with individuals and communities. But we haven’t had the tools to include people with disability and the services that support them in emergency and recovery planning. Research in Australia led by the University of Sydney is helping to address that gap (for more information: </a:t>
            </a:r>
            <a:r>
              <a:rPr lang="en-AU" sz="1200" u="none" strike="noStrike" kern="1200" dirty="0">
                <a:solidFill>
                  <a:schemeClr val="tx1"/>
                </a:solidFill>
                <a:effectLst/>
                <a:latin typeface="+mn-lt"/>
                <a:ea typeface="+mn-ea"/>
                <a:cs typeface="+mn-cs"/>
                <a:hlinkClick r:id="rId3"/>
              </a:rPr>
              <a:t>www.collaborating4inclusion.org</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This module will raise awareness of the issues and provide direction and strategies for the development of disability inclusive emergency planning (As per </a:t>
            </a:r>
            <a:r>
              <a:rPr lang="en-AU" sz="1200" i="1" kern="1200" dirty="0">
                <a:solidFill>
                  <a:schemeClr val="tx1"/>
                </a:solidFill>
                <a:effectLst/>
                <a:latin typeface="+mn-lt"/>
                <a:ea typeface="+mn-ea"/>
                <a:cs typeface="+mn-cs"/>
              </a:rPr>
              <a:t>Australia’s Disability Strategy </a:t>
            </a:r>
            <a:r>
              <a:rPr lang="en-AU" sz="1200" kern="1200" dirty="0">
                <a:solidFill>
                  <a:schemeClr val="tx1"/>
                </a:solidFill>
                <a:effectLst/>
                <a:latin typeface="+mn-lt"/>
                <a:ea typeface="+mn-ea"/>
                <a:cs typeface="+mn-cs"/>
              </a:rPr>
              <a:t>2021-31) by promoting the importance of including people with disability in planning so that their support needs are identified and planned for during an emergency and throughout recovery.  </a:t>
            </a:r>
          </a:p>
        </p:txBody>
      </p:sp>
      <p:sp>
        <p:nvSpPr>
          <p:cNvPr id="4" name="Slide Number Placeholder 3"/>
          <p:cNvSpPr>
            <a:spLocks noGrp="1"/>
          </p:cNvSpPr>
          <p:nvPr>
            <p:ph type="sldNum" sz="quarter" idx="10"/>
          </p:nvPr>
        </p:nvSpPr>
        <p:spPr/>
        <p:txBody>
          <a:bodyPr/>
          <a:lstStyle/>
          <a:p>
            <a:fld id="{D44AA19D-C382-435D-BEB5-DB4276143531}" type="slidenum">
              <a:rPr lang="en-AU" smtClean="0"/>
              <a:t>2</a:t>
            </a:fld>
            <a:endParaRPr lang="en-AU" dirty="0"/>
          </a:p>
        </p:txBody>
      </p:sp>
    </p:spTree>
    <p:extLst>
      <p:ext uri="{BB962C8B-B14F-4D97-AF65-F5344CB8AC3E}">
        <p14:creationId xmlns:p14="http://schemas.microsoft.com/office/powerpoint/2010/main" val="1910956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22</a:t>
            </a:fld>
            <a:endParaRPr lang="en-AU" dirty="0"/>
          </a:p>
        </p:txBody>
      </p:sp>
    </p:spTree>
    <p:extLst>
      <p:ext uri="{BB962C8B-B14F-4D97-AF65-F5344CB8AC3E}">
        <p14:creationId xmlns:p14="http://schemas.microsoft.com/office/powerpoint/2010/main" val="1989816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Disability Inclusive Disaster Risk Reduction (DIDRR) means making sure that the needs and perspectives of people with disability and the people who support them are included in all stages of emergency management: preparedness, response, and recovery.</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Tools</a:t>
            </a:r>
            <a:r>
              <a:rPr lang="en-AU" sz="1200" b="1" kern="1200" baseline="0" dirty="0">
                <a:solidFill>
                  <a:schemeClr val="tx1"/>
                </a:solidFill>
                <a:effectLst/>
                <a:latin typeface="+mn-lt"/>
                <a:ea typeface="+mn-ea"/>
                <a:cs typeface="+mn-cs"/>
              </a:rPr>
              <a:t> and resources to help you include people with disability in emergency management planning can be found at:</a:t>
            </a:r>
          </a:p>
          <a:p>
            <a:r>
              <a:rPr lang="en-US" dirty="0">
                <a:hlinkClick r:id="rId3"/>
              </a:rPr>
              <a:t>Collaborating 4 Inclusion | Collaborating for inclusion of people with disability in the community.</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strategies that we use in DIDRR to make things inclusive for people with disability will also help in planning with other groups also at risk in emergencies, including older people, people facing homelessness, and socially disconnected people. </a:t>
            </a:r>
          </a:p>
          <a:p>
            <a:endParaRPr lang="en-AU" sz="1200" kern="1200" dirty="0">
              <a:solidFill>
                <a:schemeClr val="tx1"/>
              </a:solidFill>
              <a:effectLst/>
              <a:latin typeface="+mn-lt"/>
              <a:ea typeface="+mn-ea"/>
              <a:cs typeface="+mn-cs"/>
            </a:endParaRPr>
          </a:p>
          <a:p>
            <a:pPr>
              <a:lnSpc>
                <a:spcPct val="107000"/>
              </a:lnSpc>
              <a:spcAft>
                <a:spcPts val="800"/>
              </a:spcAft>
            </a:pPr>
            <a:r>
              <a:rPr lang="en-AU" sz="1200" dirty="0">
                <a:solidFill>
                  <a:srgbClr val="595959"/>
                </a:solidFill>
                <a:effectLst/>
                <a:latin typeface="Panton"/>
                <a:ea typeface="Calibri" panose="020F0502020204030204" pitchFamily="34" charset="0"/>
                <a:cs typeface="Calibri" panose="020F0502020204030204" pitchFamily="34" charset="0"/>
              </a:rPr>
              <a:t>Problems for people with disability during recovery stem from the fact that they are overlooked in emergency management planning, response drills, and recovery planning/exercises. This means that emergency personnel lack information about:</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Arial" panose="020B0604020202020204" pitchFamily="34" charset="0"/>
              <a:buChar char="•"/>
            </a:pPr>
            <a:r>
              <a:rPr lang="en-AU" sz="1200" dirty="0">
                <a:solidFill>
                  <a:srgbClr val="595959"/>
                </a:solidFill>
                <a:effectLst/>
                <a:latin typeface="Panton"/>
                <a:ea typeface="Calibri" panose="020F0502020204030204" pitchFamily="34" charset="0"/>
                <a:cs typeface="Calibri" panose="020F0502020204030204" pitchFamily="34" charset="0"/>
              </a:rPr>
              <a:t>How prepared people with disability are for emergencies?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Arial" panose="020B0604020202020204" pitchFamily="34" charset="0"/>
              <a:buChar char="•"/>
            </a:pPr>
            <a:r>
              <a:rPr lang="en-AU" sz="1200" dirty="0">
                <a:solidFill>
                  <a:srgbClr val="595959"/>
                </a:solidFill>
                <a:effectLst/>
                <a:latin typeface="Panton"/>
                <a:ea typeface="Calibri" panose="020F0502020204030204" pitchFamily="34" charset="0"/>
                <a:cs typeface="Calibri" panose="020F0502020204030204" pitchFamily="34" charset="0"/>
              </a:rPr>
              <a:t>What they can do for themselves before, during and after disaster?</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en-AU" sz="1200" dirty="0">
                <a:solidFill>
                  <a:srgbClr val="595959"/>
                </a:solidFill>
                <a:effectLst/>
                <a:latin typeface="Panton"/>
                <a:ea typeface="Calibri" panose="020F0502020204030204" pitchFamily="34" charset="0"/>
                <a:cs typeface="Calibri" panose="020F0502020204030204" pitchFamily="34" charset="0"/>
              </a:rPr>
              <a:t>What they need support for?</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23</a:t>
            </a:fld>
            <a:endParaRPr lang="en-AU" dirty="0"/>
          </a:p>
        </p:txBody>
      </p:sp>
    </p:spTree>
    <p:extLst>
      <p:ext uri="{BB962C8B-B14F-4D97-AF65-F5344CB8AC3E}">
        <p14:creationId xmlns:p14="http://schemas.microsoft.com/office/powerpoint/2010/main" val="217289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The Person-Centred Emergency Preparedness (P-CEP) </a:t>
            </a:r>
            <a:r>
              <a:rPr lang="en-AU" sz="1200" b="1" kern="1200" dirty="0" err="1">
                <a:solidFill>
                  <a:schemeClr val="tx1"/>
                </a:solidFill>
                <a:effectLst/>
                <a:latin typeface="+mn-lt"/>
                <a:ea typeface="+mn-ea"/>
                <a:cs typeface="+mn-cs"/>
              </a:rPr>
              <a:t>Tookit</a:t>
            </a:r>
            <a:r>
              <a:rPr lang="en-AU" sz="1200" b="1" kern="1200" dirty="0">
                <a:solidFill>
                  <a:schemeClr val="tx1"/>
                </a:solidFill>
                <a:effectLst/>
                <a:latin typeface="+mn-lt"/>
                <a:ea typeface="+mn-ea"/>
                <a:cs typeface="+mn-cs"/>
              </a:rPr>
              <a:t> provides guidance and tools for local councils and emergency services personnel to assist in planning for the support needs of people with disability</a:t>
            </a:r>
            <a:r>
              <a:rPr lang="en-AU" sz="1200" kern="1200" dirty="0">
                <a:solidFill>
                  <a:schemeClr val="tx1"/>
                </a:solidFill>
                <a:effectLst/>
                <a:latin typeface="+mn-lt"/>
                <a:ea typeface="+mn-ea"/>
                <a:cs typeface="+mn-cs"/>
              </a:rPr>
              <a:t>. </a:t>
            </a:r>
            <a:r>
              <a:rPr lang="en-AU" sz="1200" u="sng" kern="1200" dirty="0">
                <a:solidFill>
                  <a:schemeClr val="tx1"/>
                </a:solidFill>
                <a:effectLst/>
                <a:latin typeface="+mn-lt"/>
                <a:ea typeface="+mn-ea"/>
                <a:cs typeface="+mn-cs"/>
                <a:hlinkClick r:id="rId3"/>
              </a:rPr>
              <a:t>https://collaborating4inclusion.org/disability-inclusive-disaster-risk-reduction/p-cep-resource-package</a:t>
            </a:r>
            <a:r>
              <a:rPr lang="en-AU" sz="1200" u="sng"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If we can understand what people with disability can do for themselves and the extra support need they have following a disaster, then we can better plan for recovery supports and services that are matched to their support needs and situation. This also means understanding how they manage their support needs everyday and the people/services they rely on – and whether and how those services are impacted by disaster.</a:t>
            </a:r>
            <a:endParaRPr lang="en-AU" dirty="0"/>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Person-Centred Emergency Preparedness (P-CEP) Framework uses the ‘capability wheel’ to help us think and plan differently for the support needs of people with disability in emergency management and disaster recovery planning. </a:t>
            </a:r>
            <a:r>
              <a:rPr lang="en-US" dirty="0"/>
              <a:t>The capability wheel guides self-assessment and tailored emergency preparedness planning in eight different areas.</a:t>
            </a:r>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24</a:t>
            </a:fld>
            <a:endParaRPr lang="en-AU" dirty="0"/>
          </a:p>
        </p:txBody>
      </p:sp>
    </p:spTree>
    <p:extLst>
      <p:ext uri="{BB962C8B-B14F-4D97-AF65-F5344CB8AC3E}">
        <p14:creationId xmlns:p14="http://schemas.microsoft.com/office/powerpoint/2010/main" val="1812123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25</a:t>
            </a:fld>
            <a:endParaRPr lang="en-AU" dirty="0"/>
          </a:p>
        </p:txBody>
      </p:sp>
    </p:spTree>
    <p:extLst>
      <p:ext uri="{BB962C8B-B14F-4D97-AF65-F5344CB8AC3E}">
        <p14:creationId xmlns:p14="http://schemas.microsoft.com/office/powerpoint/2010/main" val="261494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26</a:t>
            </a:fld>
            <a:endParaRPr lang="en-AU" dirty="0"/>
          </a:p>
        </p:txBody>
      </p:sp>
    </p:spTree>
    <p:extLst>
      <p:ext uri="{BB962C8B-B14F-4D97-AF65-F5344CB8AC3E}">
        <p14:creationId xmlns:p14="http://schemas.microsoft.com/office/powerpoint/2010/main" val="3904387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The content contained in this module is available </a:t>
            </a:r>
            <a:r>
              <a:rPr lang="en-AU" b="0" baseline="0" dirty="0"/>
              <a:t>in the Recovery Exercising Toolkit: https://knowledge.aidr.org.au/resources/recovery-exercising-toolkit/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p>
          <a:p>
            <a:r>
              <a:rPr lang="en-AU" b="0" dirty="0"/>
              <a:t>Encourage</a:t>
            </a:r>
            <a:r>
              <a:rPr lang="en-AU" b="0" baseline="0" dirty="0"/>
              <a:t> participants to access the information through the Toolkit and to explore what else the Toolkit has to offer to help build recovery capability in their committees and agencies.</a:t>
            </a:r>
            <a:endParaRPr lang="en-AU" b="0" dirty="0"/>
          </a:p>
          <a:p>
            <a:endParaRPr lang="en-AU" b="1" dirty="0"/>
          </a:p>
          <a:p>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27</a:t>
            </a:fld>
            <a:endParaRPr lang="en-AU" dirty="0"/>
          </a:p>
        </p:txBody>
      </p:sp>
    </p:spTree>
    <p:extLst>
      <p:ext uri="{BB962C8B-B14F-4D97-AF65-F5344CB8AC3E}">
        <p14:creationId xmlns:p14="http://schemas.microsoft.com/office/powerpoint/2010/main" val="1195455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10"/>
          </p:nvPr>
        </p:nvSpPr>
        <p:spPr/>
        <p:txBody>
          <a:bodyPr/>
          <a:lstStyle/>
          <a:p>
            <a:fld id="{D44AA19D-C382-435D-BEB5-DB4276143531}" type="slidenum">
              <a:rPr lang="en-AU" smtClean="0"/>
              <a:t>28</a:t>
            </a:fld>
            <a:endParaRPr lang="en-AU" dirty="0"/>
          </a:p>
        </p:txBody>
      </p:sp>
    </p:spTree>
    <p:extLst>
      <p:ext uri="{BB962C8B-B14F-4D97-AF65-F5344CB8AC3E}">
        <p14:creationId xmlns:p14="http://schemas.microsoft.com/office/powerpoint/2010/main" val="2741317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4AA19D-C382-435D-BEB5-DB4276143531}" type="slidenum">
              <a:rPr lang="en-AU" smtClean="0"/>
              <a:t>29</a:t>
            </a:fld>
            <a:endParaRPr lang="en-AU" dirty="0"/>
          </a:p>
        </p:txBody>
      </p:sp>
    </p:spTree>
    <p:extLst>
      <p:ext uri="{BB962C8B-B14F-4D97-AF65-F5344CB8AC3E}">
        <p14:creationId xmlns:p14="http://schemas.microsoft.com/office/powerpoint/2010/main" val="2982186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1" dirty="0">
                <a:cs typeface="Calibri"/>
              </a:rPr>
              <a:t>ACTION: You need to be in ‘slide show’ view to activate the link</a:t>
            </a:r>
            <a:endParaRPr lang="en-AU" b="1" i="1" dirty="0"/>
          </a:p>
          <a:p>
            <a:r>
              <a:rPr lang="en-AU" sz="1200" i="0" kern="1200" dirty="0">
                <a:solidFill>
                  <a:schemeClr val="tx1"/>
                </a:solidFill>
                <a:effectLst/>
                <a:latin typeface="+mn-lt"/>
                <a:ea typeface="+mn-ea"/>
                <a:cs typeface="+mn-cs"/>
              </a:rPr>
              <a:t>Video: </a:t>
            </a:r>
            <a:r>
              <a:rPr lang="en-AU" sz="1200" i="0" u="sng" kern="1200" dirty="0">
                <a:solidFill>
                  <a:schemeClr val="tx1"/>
                </a:solidFill>
                <a:effectLst/>
                <a:latin typeface="+mn-lt"/>
                <a:ea typeface="+mn-ea"/>
                <a:cs typeface="+mn-cs"/>
                <a:hlinkClick r:id="rId3"/>
              </a:rPr>
              <a:t>https://www.youtube.com/watch?v=HpzKSyL1E5g</a:t>
            </a:r>
            <a:r>
              <a:rPr lang="en-AU" sz="120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kern="1200" dirty="0">
                <a:solidFill>
                  <a:schemeClr val="tx1"/>
                </a:solidFill>
                <a:effectLst/>
                <a:latin typeface="+mn-lt"/>
                <a:ea typeface="+mn-ea"/>
                <a:cs typeface="+mn-cs"/>
              </a:rPr>
              <a:t>Video length 3:20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Gary Matthews woke up on the morning of February 15, 2008, to discover his flat was flooded.</a:t>
            </a:r>
          </a:p>
          <a:p>
            <a:r>
              <a:rPr lang="en-AU" sz="1200" kern="1200" dirty="0">
                <a:solidFill>
                  <a:schemeClr val="tx1"/>
                </a:solidFill>
                <a:effectLst/>
                <a:latin typeface="+mn-lt"/>
                <a:ea typeface="+mn-ea"/>
                <a:cs typeface="+mn-cs"/>
              </a:rPr>
              <a:t>Emergency services came to rescue him, but they couldn’t take his wheelchair.  </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4AA19D-C382-435D-BEB5-DB427614353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13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People with disability experience higher demands and fewer choices which increase risk to safety and well-being in emergencies. Research has shown the disproportionate impact of disaster for people with disability who</a:t>
            </a:r>
            <a:r>
              <a:rPr lang="en-AU" sz="1200" dirty="0">
                <a:solidFill>
                  <a:srgbClr val="595959"/>
                </a:solidFill>
                <a:effectLst/>
                <a:latin typeface="Panton"/>
                <a:ea typeface="Calibri" panose="020F0502020204030204" pitchFamily="34" charset="0"/>
                <a:cs typeface="Calibri" panose="020F0502020204030204" pitchFamily="34" charset="0"/>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AU" sz="1200" dirty="0">
                <a:solidFill>
                  <a:srgbClr val="595959"/>
                </a:solidFill>
                <a:effectLst/>
                <a:latin typeface="Panton"/>
                <a:ea typeface="Calibri" panose="020F0502020204030204" pitchFamily="34" charset="0"/>
                <a:cs typeface="Calibri" panose="020F0502020204030204" pitchFamily="34" charset="0"/>
              </a:rPr>
              <a:t>are two to four times more likely to die in a disaster than the general population</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AU" sz="1200" dirty="0">
                <a:solidFill>
                  <a:srgbClr val="595959"/>
                </a:solidFill>
                <a:effectLst/>
                <a:latin typeface="Panton"/>
                <a:ea typeface="Calibri" panose="020F0502020204030204" pitchFamily="34" charset="0"/>
                <a:cs typeface="Calibri" panose="020F0502020204030204" pitchFamily="34" charset="0"/>
              </a:rPr>
              <a:t>experience higher risk of injury and loss of property</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AU" sz="1200" dirty="0">
                <a:solidFill>
                  <a:srgbClr val="595959"/>
                </a:solidFill>
                <a:effectLst/>
                <a:latin typeface="Panton"/>
                <a:ea typeface="Calibri" panose="020F0502020204030204" pitchFamily="34" charset="0"/>
                <a:cs typeface="Calibri" panose="020F0502020204030204" pitchFamily="34" charset="0"/>
              </a:rPr>
              <a:t>have greater difficulty with evacuation and sheltering</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1200" dirty="0">
                <a:solidFill>
                  <a:srgbClr val="595959"/>
                </a:solidFill>
                <a:effectLst/>
                <a:latin typeface="Panton"/>
                <a:ea typeface="Calibri" panose="020F0502020204030204" pitchFamily="34" charset="0"/>
                <a:cs typeface="Calibri" panose="020F0502020204030204" pitchFamily="34" charset="0"/>
              </a:rPr>
              <a:t>require more intensive health and social services during and after disaster and</a:t>
            </a:r>
            <a:r>
              <a:rPr lang="en-AU" sz="1200" baseline="0" dirty="0">
                <a:solidFill>
                  <a:srgbClr val="595959"/>
                </a:solidFill>
                <a:effectLst/>
                <a:latin typeface="Panton"/>
                <a:ea typeface="Calibri" panose="020F0502020204030204" pitchFamily="34" charset="0"/>
                <a:cs typeface="Calibri" panose="020F0502020204030204" pitchFamily="34" charset="0"/>
              </a:rPr>
              <a:t> take longer to recover.</a:t>
            </a:r>
          </a:p>
          <a:p>
            <a:pPr marL="342900" lvl="0" indent="-342900">
              <a:lnSpc>
                <a:spcPct val="107000"/>
              </a:lnSpc>
              <a:spcAft>
                <a:spcPts val="800"/>
              </a:spcAft>
              <a:buFont typeface="Symbol" panose="05050102010706020507" pitchFamily="18" charset="2"/>
              <a:buChar char=""/>
            </a:pP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AU" sz="1200" b="1" kern="1200" dirty="0">
                <a:solidFill>
                  <a:schemeClr val="tx1"/>
                </a:solidFill>
                <a:effectLst/>
                <a:latin typeface="+mn-lt"/>
                <a:ea typeface="+mn-ea"/>
                <a:cs typeface="+mn-cs"/>
              </a:rPr>
              <a:t>The best way to mitigate this risk is to include people with disability in local disaster risk reduction from the beginning.</a:t>
            </a:r>
          </a:p>
          <a:p>
            <a:pPr>
              <a:lnSpc>
                <a:spcPct val="107000"/>
              </a:lnSpc>
              <a:spcAft>
                <a:spcPts val="800"/>
              </a:spcAft>
            </a:pPr>
            <a:endParaRPr lang="en-AU" sz="1200" dirty="0">
              <a:solidFill>
                <a:srgbClr val="595959"/>
              </a:solidFill>
              <a:effectLst/>
              <a:latin typeface="Panton"/>
              <a:ea typeface="Calibri" panose="020F0502020204030204" pitchFamily="34" charset="0"/>
              <a:cs typeface="Calibri" panose="020F0502020204030204" pitchFamily="34" charset="0"/>
            </a:endParaRPr>
          </a:p>
          <a:p>
            <a:pPr>
              <a:lnSpc>
                <a:spcPct val="107000"/>
              </a:lnSpc>
              <a:spcAft>
                <a:spcPts val="800"/>
              </a:spcAft>
            </a:pPr>
            <a:r>
              <a:rPr lang="en-AU" sz="1200" dirty="0">
                <a:solidFill>
                  <a:srgbClr val="595959"/>
                </a:solidFill>
                <a:effectLst/>
                <a:latin typeface="Panton"/>
                <a:ea typeface="Calibri" panose="020F0502020204030204" pitchFamily="34" charset="0"/>
                <a:cs typeface="Calibri" panose="020F0502020204030204" pitchFamily="34" charset="0"/>
              </a:rPr>
              <a:t>Problems for people with disability during recovery stem from the fact that they are overlooked in emergency management planning, response drills, and recovery planning/exercises. This means that emergency personnel lack information about:</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AU" sz="1200" dirty="0">
                <a:solidFill>
                  <a:srgbClr val="595959"/>
                </a:solidFill>
                <a:effectLst/>
                <a:latin typeface="Panton"/>
                <a:ea typeface="Calibri" panose="020F0502020204030204" pitchFamily="34" charset="0"/>
                <a:cs typeface="Calibri" panose="020F0502020204030204" pitchFamily="34" charset="0"/>
              </a:rPr>
              <a:t>how prepared people with disability are for emergencies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AU" sz="1200" dirty="0">
                <a:solidFill>
                  <a:srgbClr val="595959"/>
                </a:solidFill>
                <a:effectLst/>
                <a:latin typeface="Panton"/>
                <a:ea typeface="Calibri" panose="020F0502020204030204" pitchFamily="34" charset="0"/>
                <a:cs typeface="Calibri" panose="020F0502020204030204" pitchFamily="34" charset="0"/>
              </a:rPr>
              <a:t>what they can do for themselves before, during and after disaster</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AU" sz="1200" dirty="0">
                <a:solidFill>
                  <a:srgbClr val="595959"/>
                </a:solidFill>
                <a:effectLst/>
                <a:latin typeface="Panton"/>
                <a:ea typeface="Calibri" panose="020F0502020204030204" pitchFamily="34" charset="0"/>
                <a:cs typeface="Calibri" panose="020F0502020204030204" pitchFamily="34" charset="0"/>
              </a:rPr>
              <a:t>what they need support for.</a:t>
            </a:r>
          </a:p>
          <a:p>
            <a:endParaRPr lang="en-US" dirty="0"/>
          </a:p>
        </p:txBody>
      </p:sp>
      <p:sp>
        <p:nvSpPr>
          <p:cNvPr id="4" name="Slide Number Placeholder 3"/>
          <p:cNvSpPr>
            <a:spLocks noGrp="1"/>
          </p:cNvSpPr>
          <p:nvPr>
            <p:ph type="sldNum" sz="quarter" idx="5"/>
          </p:nvPr>
        </p:nvSpPr>
        <p:spPr/>
        <p:txBody>
          <a:bodyPr/>
          <a:lstStyle/>
          <a:p>
            <a:fld id="{84C75D34-FD13-6E49-893B-DC4E63162DEF}" type="slidenum">
              <a:rPr lang="en-US" smtClean="0"/>
              <a:t>4</a:t>
            </a:fld>
            <a:endParaRPr lang="en-US" dirty="0"/>
          </a:p>
        </p:txBody>
      </p:sp>
    </p:spTree>
    <p:extLst>
      <p:ext uri="{BB962C8B-B14F-4D97-AF65-F5344CB8AC3E}">
        <p14:creationId xmlns:p14="http://schemas.microsoft.com/office/powerpoint/2010/main" val="1091852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Including people with disability and their representative organisations as legitimate stakeholders in emergency and recovery planning is a planning requirement, not an optional extra.</a:t>
            </a:r>
          </a:p>
          <a:p>
            <a:endParaRPr lang="en-AU" sz="1200" kern="1200" dirty="0">
              <a:solidFill>
                <a:schemeClr val="tx1"/>
              </a:solidFill>
              <a:effectLst/>
              <a:latin typeface="+mn-lt"/>
              <a:ea typeface="+mn-ea"/>
              <a:cs typeface="+mn-cs"/>
            </a:endParaRPr>
          </a:p>
          <a:p>
            <a:r>
              <a:rPr lang="en-AU" sz="1200" b="0" kern="1200" dirty="0">
                <a:solidFill>
                  <a:schemeClr val="tx1"/>
                </a:solidFill>
                <a:effectLst/>
                <a:latin typeface="+mn-lt"/>
                <a:ea typeface="+mn-ea"/>
                <a:cs typeface="+mn-cs"/>
              </a:rPr>
              <a:t>Australia, as a signatory to the United Nations Convention on the Rights of Persons with Disabilities (UNCRPD) and the Sendai Framework for Disaster Risk Reduction (SFDRR) has to find ways to ensure everyone is well prepared for disasters triggered by natural hazards. This includes people with disability and their support networks. </a:t>
            </a: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1" u="none" strike="noStrike" kern="1200" dirty="0">
                <a:solidFill>
                  <a:schemeClr val="tx1"/>
                </a:solidFill>
                <a:effectLst/>
                <a:latin typeface="+mn-lt"/>
                <a:ea typeface="+mn-ea"/>
                <a:cs typeface="+mn-cs"/>
                <a:hlinkClick r:id="rId3"/>
              </a:rPr>
              <a:t>United Nations Convention on the Rights of Persons with Disabilities (UNCRPD)</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Disability became prominent in the disaster policy agenda after the</a:t>
            </a:r>
            <a:r>
              <a:rPr lang="en-AU" sz="1200" b="1" kern="1200" dirty="0">
                <a:solidFill>
                  <a:schemeClr val="tx1"/>
                </a:solidFill>
                <a:effectLst/>
                <a:latin typeface="+mn-lt"/>
                <a:ea typeface="+mn-ea"/>
                <a:cs typeface="+mn-cs"/>
              </a:rPr>
              <a:t> </a:t>
            </a:r>
            <a:r>
              <a:rPr lang="en-AU" sz="1200" u="sng" kern="1200" dirty="0">
                <a:solidFill>
                  <a:schemeClr val="tx1"/>
                </a:solidFill>
                <a:effectLst/>
                <a:latin typeface="+mn-lt"/>
                <a:ea typeface="+mn-ea"/>
                <a:cs typeface="+mn-cs"/>
                <a:hlinkClick r:id="rId3"/>
              </a:rPr>
              <a:t>United Nations Convention on the Rights of Persons with Disabilities (UNCRPD)</a:t>
            </a:r>
            <a:r>
              <a:rPr lang="en-AU" sz="1200" kern="1200" dirty="0">
                <a:solidFill>
                  <a:schemeClr val="tx1"/>
                </a:solidFill>
                <a:effectLst/>
                <a:latin typeface="+mn-lt"/>
                <a:ea typeface="+mn-ea"/>
                <a:cs typeface="+mn-cs"/>
              </a:rPr>
              <a:t> entered into force in 2008.</a:t>
            </a:r>
          </a:p>
          <a:p>
            <a:pPr lvl="0"/>
            <a:r>
              <a:rPr lang="en-AU" sz="1200" kern="1200" dirty="0">
                <a:solidFill>
                  <a:schemeClr val="tx1"/>
                </a:solidFill>
                <a:effectLst/>
                <a:latin typeface="+mn-lt"/>
                <a:ea typeface="+mn-ea"/>
                <a:cs typeface="+mn-cs"/>
              </a:rPr>
              <a:t>Article 11 of the UNCRPD requires nations to take all necessary measures to protect the safety of persons with disability in situations of risk, including disasters triggered by natural hazard events</a:t>
            </a:r>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lvl="0"/>
            <a:r>
              <a:rPr lang="en-AU" sz="1200" b="1" kern="1200" dirty="0">
                <a:solidFill>
                  <a:schemeClr val="tx1"/>
                </a:solidFill>
                <a:effectLst/>
                <a:latin typeface="+mn-lt"/>
                <a:ea typeface="+mn-ea"/>
                <a:cs typeface="+mn-cs"/>
              </a:rPr>
              <a:t>The UNCRPD also reinforces the right of people with disability to have equal access to programs and services that all citizens enjoy. This includes emergency preparedness and disaster risk reduction programs and services</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 </a:t>
            </a:r>
          </a:p>
          <a:p>
            <a:r>
              <a:rPr lang="en-AU" sz="1200" b="1" u="none" strike="noStrike" kern="1200" dirty="0">
                <a:solidFill>
                  <a:schemeClr val="tx1"/>
                </a:solidFill>
                <a:effectLst/>
                <a:latin typeface="+mn-lt"/>
                <a:ea typeface="+mn-ea"/>
                <a:cs typeface="+mn-cs"/>
                <a:hlinkClick r:id="rId4"/>
              </a:rPr>
              <a:t>Sendai Framework for Disaster Risk Reduction (SFDRR) (2015-2030)</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Built on the foundations of the UNCRPD, the </a:t>
            </a:r>
            <a:r>
              <a:rPr lang="en-AU" sz="1200" u="sng" kern="1200" dirty="0">
                <a:solidFill>
                  <a:schemeClr val="tx1"/>
                </a:solidFill>
                <a:effectLst/>
                <a:latin typeface="+mn-lt"/>
                <a:ea typeface="+mn-ea"/>
                <a:cs typeface="+mn-cs"/>
                <a:hlinkClick r:id="rId4"/>
              </a:rPr>
              <a:t>Sendai Framework for Disaster Risk Reduction (SFDRR) (2015-2030)</a:t>
            </a:r>
            <a:r>
              <a:rPr lang="en-AU" sz="1200" kern="1200" dirty="0">
                <a:solidFill>
                  <a:schemeClr val="tx1"/>
                </a:solidFill>
                <a:effectLst/>
                <a:latin typeface="+mn-lt"/>
                <a:ea typeface="+mn-ea"/>
                <a:cs typeface="+mn-cs"/>
              </a:rPr>
              <a:t> firmly established people with disability and their representative organisations as legitimate stakeholders in the design and implementation of disaster risk reduction policies (</a:t>
            </a:r>
            <a:r>
              <a:rPr lang="en-AU" sz="1200" kern="1200" dirty="0" err="1">
                <a:solidFill>
                  <a:schemeClr val="tx1"/>
                </a:solidFill>
                <a:effectLst/>
                <a:latin typeface="+mn-lt"/>
                <a:ea typeface="+mn-ea"/>
                <a:cs typeface="+mn-cs"/>
              </a:rPr>
              <a:t>Stough</a:t>
            </a:r>
            <a:r>
              <a:rPr lang="en-AU" sz="1200" kern="1200" dirty="0">
                <a:solidFill>
                  <a:schemeClr val="tx1"/>
                </a:solidFill>
                <a:effectLst/>
                <a:latin typeface="+mn-lt"/>
                <a:ea typeface="+mn-ea"/>
                <a:cs typeface="+mn-cs"/>
              </a:rPr>
              <a:t> &amp; Kang, 2015), calling for </a:t>
            </a:r>
            <a:r>
              <a:rPr lang="en-AU" sz="1200" i="1" kern="1200" dirty="0">
                <a:solidFill>
                  <a:schemeClr val="tx1"/>
                </a:solidFill>
                <a:effectLst/>
                <a:latin typeface="+mn-lt"/>
                <a:ea typeface="+mn-ea"/>
                <a:cs typeface="+mn-cs"/>
              </a:rPr>
              <a:t>“a more people-centred preventative approach to disaster risk”</a:t>
            </a:r>
            <a:r>
              <a:rPr lang="en-AU" sz="1200" kern="1200" dirty="0">
                <a:solidFill>
                  <a:schemeClr val="tx1"/>
                </a:solidFill>
                <a:effectLst/>
                <a:latin typeface="+mn-lt"/>
                <a:ea typeface="+mn-ea"/>
                <a:cs typeface="+mn-cs"/>
              </a:rPr>
              <a:t> (p.5).</a:t>
            </a:r>
          </a:p>
          <a:p>
            <a:r>
              <a:rPr lang="en-AU" sz="1200" b="1" kern="1200" dirty="0">
                <a:solidFill>
                  <a:schemeClr val="tx1"/>
                </a:solidFill>
                <a:effectLst/>
                <a:latin typeface="+mn-lt"/>
                <a:ea typeface="+mn-ea"/>
                <a:cs typeface="+mn-cs"/>
              </a:rPr>
              <a:t>People-centred approaches place people and their needs at the centre of responsive disaster management and also position them as the main agents of development and change (Villeneuve, 2020).</a:t>
            </a:r>
            <a:endParaRPr lang="en-AU" sz="1200"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r>
              <a:rPr lang="en-AU" sz="1200" b="1" u="sng" kern="1200" dirty="0">
                <a:solidFill>
                  <a:schemeClr val="tx1"/>
                </a:solidFill>
                <a:effectLst/>
                <a:latin typeface="+mn-lt"/>
                <a:ea typeface="+mn-ea"/>
                <a:cs typeface="+mn-cs"/>
                <a:hlinkClick r:id="rId5"/>
              </a:rPr>
              <a:t>Australia’s Disability Strategy 2021-31</a:t>
            </a:r>
            <a:endParaRPr lang="en-AU" sz="1200" b="1"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strategy includes, for the first time, targeted action on disability-inclusive emergency management and disaster recovery planning. This is significant because it requires all governments, community organisations, and businesses to include people with disability in their emergency management and disaster response and recovery planning. </a:t>
            </a:r>
          </a:p>
          <a:p>
            <a:endParaRPr lang="en-AU" sz="1200" b="1" kern="1200" dirty="0">
              <a:solidFill>
                <a:schemeClr val="tx1"/>
              </a:solidFill>
              <a:effectLst/>
              <a:latin typeface="+mn-lt"/>
              <a:ea typeface="+mn-ea"/>
              <a:cs typeface="+mn-cs"/>
            </a:endParaRPr>
          </a:p>
          <a:p>
            <a:r>
              <a:rPr lang="en-AU" sz="1200" b="0" kern="1200" dirty="0">
                <a:solidFill>
                  <a:schemeClr val="tx1"/>
                </a:solidFill>
                <a:effectLst/>
                <a:latin typeface="+mn-lt"/>
                <a:ea typeface="+mn-ea"/>
                <a:cs typeface="+mn-cs"/>
              </a:rPr>
              <a:t>This means </a:t>
            </a:r>
            <a:r>
              <a:rPr lang="en-AU" sz="1200" kern="1200" dirty="0">
                <a:solidFill>
                  <a:schemeClr val="tx1"/>
                </a:solidFill>
                <a:effectLst/>
                <a:latin typeface="+mn-lt"/>
                <a:ea typeface="+mn-ea"/>
                <a:cs typeface="+mn-cs"/>
              </a:rPr>
              <a:t>that: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everyone must find effective ways to </a:t>
            </a:r>
            <a:r>
              <a:rPr lang="en-AU" sz="1200" i="1" kern="1200" dirty="0">
                <a:solidFill>
                  <a:schemeClr val="tx1"/>
                </a:solidFill>
                <a:effectLst/>
                <a:latin typeface="+mn-lt"/>
                <a:ea typeface="+mn-ea"/>
                <a:cs typeface="+mn-cs"/>
              </a:rPr>
              <a:t>include the voices and perspectives of people with disability </a:t>
            </a:r>
            <a:r>
              <a:rPr lang="en-AU" sz="1200" kern="1200" dirty="0">
                <a:solidFill>
                  <a:schemeClr val="tx1"/>
                </a:solidFill>
                <a:effectLst/>
                <a:latin typeface="+mn-lt"/>
                <a:ea typeface="+mn-ea"/>
                <a:cs typeface="+mn-cs"/>
              </a:rPr>
              <a:t>in planning and decision-making to increase the health, safety, and well-being of people with disability before, during, and after disasters.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emergency and recovery planning should include the </a:t>
            </a:r>
            <a:r>
              <a:rPr lang="en-AU" sz="1200" i="1" kern="1200" dirty="0">
                <a:solidFill>
                  <a:schemeClr val="tx1"/>
                </a:solidFill>
                <a:effectLst/>
                <a:latin typeface="+mn-lt"/>
                <a:ea typeface="+mn-ea"/>
                <a:cs typeface="+mn-cs"/>
              </a:rPr>
              <a:t>services</a:t>
            </a:r>
            <a:r>
              <a:rPr lang="en-AU" sz="1200" kern="1200" dirty="0">
                <a:solidFill>
                  <a:schemeClr val="tx1"/>
                </a:solidFill>
                <a:effectLst/>
                <a:latin typeface="+mn-lt"/>
                <a:ea typeface="+mn-ea"/>
                <a:cs typeface="+mn-cs"/>
              </a:rPr>
              <a:t> that support people with disability as a local community asset for emergency planning and recovery. Planning for emergencies must extend to working with disability service providers to help them to understand their disaster risks and make effective plans for their services, staff, and the people they support.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government and emergency services need to find ways to work in partnership with people with disability and the services that support them – because disability-inclusive emergency planning and disaster recovery require collaborative effort.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5</a:t>
            </a:fld>
            <a:endParaRPr lang="en-AU" dirty="0"/>
          </a:p>
        </p:txBody>
      </p:sp>
    </p:spTree>
    <p:extLst>
      <p:ext uri="{BB962C8B-B14F-4D97-AF65-F5344CB8AC3E}">
        <p14:creationId xmlns:p14="http://schemas.microsoft.com/office/powerpoint/2010/main" val="242544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Associate Professor Michelle Villeneuve is Deputy Director, Centre for Disability Research and Policy at The University of Sydney. Michelle’s international program of research addresses inequities that people with disability experience in everyday living and situations of natural hazard disaster, and other emergencies</a:t>
            </a:r>
          </a:p>
          <a:p>
            <a:endParaRPr lang="en-AU" dirty="0"/>
          </a:p>
          <a:p>
            <a:r>
              <a:rPr lang="en-AU" sz="1200" kern="1200" dirty="0">
                <a:solidFill>
                  <a:schemeClr val="tx1"/>
                </a:solidFill>
                <a:effectLst/>
                <a:latin typeface="+mn-lt"/>
                <a:ea typeface="+mn-ea"/>
                <a:cs typeface="+mn-cs"/>
              </a:rPr>
              <a:t>In this video, Associate Professor Michelle Villeneuve shares her wisdom on the importance of planning for emergencies </a:t>
            </a:r>
            <a:r>
              <a:rPr lang="en-AU" sz="1200" u="sng" kern="1200" dirty="0">
                <a:solidFill>
                  <a:schemeClr val="tx1"/>
                </a:solidFill>
                <a:effectLst/>
                <a:latin typeface="+mn-lt"/>
                <a:ea typeface="+mn-ea"/>
                <a:cs typeface="+mn-cs"/>
              </a:rPr>
              <a:t>with</a:t>
            </a:r>
            <a:r>
              <a:rPr lang="en-AU" sz="1200" kern="1200" dirty="0">
                <a:solidFill>
                  <a:schemeClr val="tx1"/>
                </a:solidFill>
                <a:effectLst/>
                <a:latin typeface="+mn-lt"/>
                <a:ea typeface="+mn-ea"/>
                <a:cs typeface="+mn-cs"/>
              </a:rPr>
              <a:t> people with disability and the organisations that support them, and the things that are important to consider in planning for recovery.</a:t>
            </a: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1" kern="1200" dirty="0">
                <a:solidFill>
                  <a:schemeClr val="tx1"/>
                </a:solidFill>
                <a:effectLst/>
                <a:latin typeface="+mn-lt"/>
                <a:ea typeface="+mn-ea"/>
                <a:cs typeface="+mn-cs"/>
              </a:rPr>
              <a:t>ACTION: You</a:t>
            </a:r>
            <a:r>
              <a:rPr lang="en-AU" sz="1200" b="1" i="1" kern="1200" baseline="0" dirty="0">
                <a:solidFill>
                  <a:schemeClr val="tx1"/>
                </a:solidFill>
                <a:effectLst/>
                <a:latin typeface="+mn-lt"/>
                <a:ea typeface="+mn-ea"/>
                <a:cs typeface="+mn-cs"/>
              </a:rPr>
              <a:t> need to be in slide show view to click on the link to the video</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Video: </a:t>
            </a:r>
            <a:r>
              <a:rPr lang="en-AU" sz="1200" u="sng" kern="1200" dirty="0">
                <a:solidFill>
                  <a:schemeClr val="tx1"/>
                </a:solidFill>
                <a:effectLst/>
                <a:latin typeface="+mn-lt"/>
                <a:ea typeface="+mn-ea"/>
                <a:cs typeface="+mn-cs"/>
                <a:hlinkClick r:id="rId3"/>
              </a:rPr>
              <a:t>Disability Inclusive Recovery Planning and Arrangements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Video length 6 minutes </a:t>
            </a:r>
          </a:p>
          <a:p>
            <a:endParaRPr lang="en-AU" dirty="0"/>
          </a:p>
          <a:p>
            <a:r>
              <a:rPr lang="en-AU" b="1" i="1" dirty="0"/>
              <a:t>ACTION: Whole group reflection</a:t>
            </a:r>
            <a:r>
              <a:rPr lang="en-AU" b="1" i="1" baseline="0" dirty="0"/>
              <a:t> question and </a:t>
            </a:r>
            <a:r>
              <a:rPr lang="en-AU" b="1" i="1" dirty="0"/>
              <a:t>discussion - spend</a:t>
            </a:r>
            <a:r>
              <a:rPr lang="en-AU" b="1" i="1" baseline="0" dirty="0"/>
              <a:t> a few minutes reflecting in group whole group discussion.</a:t>
            </a:r>
          </a:p>
          <a:p>
            <a:r>
              <a:rPr lang="en-AU" b="1" i="1" dirty="0"/>
              <a:t>What are the key messages from</a:t>
            </a:r>
            <a:r>
              <a:rPr lang="en-AU" b="1" i="1" baseline="0" dirty="0"/>
              <a:t> Michelle’s video?</a:t>
            </a:r>
            <a:endParaRPr lang="en-AU" b="1" i="1" dirty="0"/>
          </a:p>
          <a:p>
            <a:endParaRPr lang="en-AU" dirty="0"/>
          </a:p>
          <a:p>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6</a:t>
            </a:fld>
            <a:endParaRPr lang="en-AU" dirty="0"/>
          </a:p>
        </p:txBody>
      </p:sp>
    </p:spTree>
    <p:extLst>
      <p:ext uri="{BB962C8B-B14F-4D97-AF65-F5344CB8AC3E}">
        <p14:creationId xmlns:p14="http://schemas.microsoft.com/office/powerpoint/2010/main" val="1239692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Key roles of different organisations in disability inclusive planning</a:t>
            </a: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Some organisations are particularly well-positioned to play a key role. They are: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Disabled People's Organisations (DPO)</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Community services and disability support organisations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Emergency personnel, including volunteers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Local Government</a:t>
            </a:r>
          </a:p>
        </p:txBody>
      </p:sp>
      <p:sp>
        <p:nvSpPr>
          <p:cNvPr id="4" name="Slide Number Placeholder 3"/>
          <p:cNvSpPr>
            <a:spLocks noGrp="1"/>
          </p:cNvSpPr>
          <p:nvPr>
            <p:ph type="sldNum" sz="quarter" idx="10"/>
          </p:nvPr>
        </p:nvSpPr>
        <p:spPr/>
        <p:txBody>
          <a:bodyPr/>
          <a:lstStyle/>
          <a:p>
            <a:fld id="{D44AA19D-C382-435D-BEB5-DB4276143531}" type="slidenum">
              <a:rPr lang="en-AU" smtClean="0"/>
              <a:t>7</a:t>
            </a:fld>
            <a:endParaRPr lang="en-AU" dirty="0"/>
          </a:p>
        </p:txBody>
      </p:sp>
    </p:spTree>
    <p:extLst>
      <p:ext uri="{BB962C8B-B14F-4D97-AF65-F5344CB8AC3E}">
        <p14:creationId xmlns:p14="http://schemas.microsoft.com/office/powerpoint/2010/main" val="736842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575"/>
              </a:spcAft>
            </a:pPr>
            <a:r>
              <a:rPr lang="en-AU" sz="1600" b="1" dirty="0">
                <a:effectLst/>
                <a:latin typeface="Panton SemiBold"/>
                <a:ea typeface="Calibri" panose="020F0502020204030204" pitchFamily="34" charset="0"/>
                <a:cs typeface="Calibri" panose="020F0502020204030204" pitchFamily="34" charset="0"/>
              </a:rPr>
              <a:t>What is a Disabled People’s Organisation?</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575"/>
              </a:spcAft>
            </a:pPr>
            <a:endParaRPr lang="en-AU"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1575"/>
              </a:spcAft>
            </a:pPr>
            <a:r>
              <a:rPr lang="en-AU" sz="14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Disabled People’s Organisations (DPO) are led by and for people with disability.</a:t>
            </a:r>
            <a:endParaRPr lang="en-AU" sz="1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575"/>
              </a:spcAft>
            </a:pPr>
            <a:endParaRPr lang="en-AU" sz="1400" dirty="0"/>
          </a:p>
          <a:p>
            <a:pPr>
              <a:lnSpc>
                <a:spcPct val="107000"/>
              </a:lnSpc>
              <a:spcAft>
                <a:spcPts val="1575"/>
              </a:spcAft>
            </a:pPr>
            <a:r>
              <a:rPr lang="en-AU" sz="1400" dirty="0"/>
              <a:t>Following the International Year of Disabled Persons (1981), DPOs emerged to advance the rights, empowerment, and self-determination of people with disability. DPOs can represent the voices of people with disability.</a:t>
            </a:r>
          </a:p>
          <a:p>
            <a:pPr>
              <a:lnSpc>
                <a:spcPct val="107000"/>
              </a:lnSpc>
              <a:spcAft>
                <a:spcPts val="1575"/>
              </a:spcAft>
            </a:pPr>
            <a:r>
              <a:rPr lang="en-AU" sz="1400" dirty="0"/>
              <a:t>The fundamental difference between DPOs and other disability sector organisations is that DPOs are driven by people with disability (at least 51% representation at both the board and membership levels). Their purpose is to serve and represent their members with disability.</a:t>
            </a:r>
          </a:p>
          <a:p>
            <a:pPr>
              <a:lnSpc>
                <a:spcPct val="107000"/>
              </a:lnSpc>
              <a:spcAft>
                <a:spcPts val="1575"/>
              </a:spcAft>
            </a:pPr>
            <a:endParaRPr lang="en-AU" sz="1600" b="1" dirty="0">
              <a:solidFill>
                <a:schemeClr val="bg1"/>
              </a:solidFill>
              <a:effectLst/>
              <a:latin typeface="Panton SemiBold"/>
              <a:ea typeface="Calibri" panose="020F0502020204030204" pitchFamily="34" charset="0"/>
              <a:cs typeface="Calibri" panose="020F0502020204030204" pitchFamily="34" charset="0"/>
            </a:endParaRPr>
          </a:p>
          <a:p>
            <a:pPr>
              <a:lnSpc>
                <a:spcPct val="107000"/>
              </a:lnSpc>
              <a:spcAft>
                <a:spcPts val="1575"/>
              </a:spcAft>
            </a:pPr>
            <a:r>
              <a:rPr lang="en-AU" sz="1600" b="1" dirty="0">
                <a:solidFill>
                  <a:schemeClr val="bg1"/>
                </a:solidFill>
                <a:effectLst/>
                <a:latin typeface="Panton SemiBold"/>
                <a:ea typeface="Calibri" panose="020F0502020204030204" pitchFamily="34" charset="0"/>
                <a:cs typeface="Calibri" panose="020F0502020204030204" pitchFamily="34" charset="0"/>
              </a:rPr>
              <a:t>Role of DPOs</a:t>
            </a:r>
            <a:endParaRPr lang="en-AU"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575"/>
              </a:spcAft>
            </a:pPr>
            <a:r>
              <a:rPr lang="en-AU" sz="1400" b="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DPOs and their members can play a significant role in disaster policy, planning and community-level preparedness</a:t>
            </a:r>
            <a:r>
              <a:rPr lang="en-AU"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a:lnSpc>
                <a:spcPct val="107000"/>
              </a:lnSpc>
              <a:spcAft>
                <a:spcPts val="1575"/>
              </a:spcAft>
            </a:pPr>
            <a:endParaRPr lang="en-AU" sz="1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1575"/>
              </a:spcAft>
            </a:pPr>
            <a:r>
              <a:rPr lang="en-AU"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Through their lived experience and leadership roles as disability advocates, DPOs represent the voices and perspectives of their members with disability.</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575"/>
              </a:spcAft>
            </a:pPr>
            <a:endParaRPr lang="en-AU"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1575"/>
              </a:spcAft>
            </a:pPr>
            <a:r>
              <a:rPr lang="en-AU"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DPOs have:</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AU"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in-depth understanding of the factors that increase risk for people with disability in emergencies.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AU"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access to informal networks of support and communication.</a:t>
            </a:r>
          </a:p>
          <a:p>
            <a:pPr marL="342900" lvl="0" indent="-342900">
              <a:lnSpc>
                <a:spcPct val="107000"/>
              </a:lnSpc>
              <a:spcAft>
                <a:spcPts val="800"/>
              </a:spcAft>
              <a:buSzPts val="1000"/>
              <a:buFont typeface="Symbol" panose="05050102010706020507" pitchFamily="18" charset="2"/>
              <a:buChar char=""/>
              <a:tabLst>
                <a:tab pos="457200" algn="l"/>
              </a:tabLst>
            </a:pPr>
            <a:endParaRPr lang="en-AU"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Aft>
                <a:spcPts val="800"/>
              </a:spcAft>
              <a:buSzPts val="1000"/>
              <a:buFont typeface="Symbol" panose="05050102010706020507" pitchFamily="18" charset="2"/>
              <a:buNone/>
              <a:tabLst>
                <a:tab pos="457200" algn="l"/>
              </a:tabLst>
            </a:pPr>
            <a:r>
              <a:rPr lang="en-AU" sz="1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a:t>
            </a:r>
            <a:r>
              <a:rPr lang="en-AU" sz="1400" b="1" i="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are the DPOs in your area?</a:t>
            </a:r>
            <a:endParaRPr lang="en-AU" sz="1400" b="1" i="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AU" sz="1400" dirty="0"/>
          </a:p>
        </p:txBody>
      </p:sp>
      <p:sp>
        <p:nvSpPr>
          <p:cNvPr id="4" name="Slide Number Placeholder 3"/>
          <p:cNvSpPr>
            <a:spLocks noGrp="1"/>
          </p:cNvSpPr>
          <p:nvPr>
            <p:ph type="sldNum" sz="quarter" idx="10"/>
          </p:nvPr>
        </p:nvSpPr>
        <p:spPr/>
        <p:txBody>
          <a:bodyPr/>
          <a:lstStyle/>
          <a:p>
            <a:fld id="{D44AA19D-C382-435D-BEB5-DB4276143531}" type="slidenum">
              <a:rPr lang="en-AU" smtClean="0"/>
              <a:t>8</a:t>
            </a:fld>
            <a:endParaRPr lang="en-AU" dirty="0"/>
          </a:p>
        </p:txBody>
      </p:sp>
    </p:spTree>
    <p:extLst>
      <p:ext uri="{BB962C8B-B14F-4D97-AF65-F5344CB8AC3E}">
        <p14:creationId xmlns:p14="http://schemas.microsoft.com/office/powerpoint/2010/main" val="3672996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Community, health, and disability support organisations</a:t>
            </a:r>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0" kern="1200" dirty="0">
                <a:solidFill>
                  <a:schemeClr val="tx1"/>
                </a:solidFill>
                <a:effectLst/>
                <a:latin typeface="+mn-lt"/>
                <a:ea typeface="+mn-ea"/>
                <a:cs typeface="+mn-cs"/>
              </a:rPr>
              <a:t>Community, health, and disability support organisations are a local community asset with the potential to increase safety and well-being for people with disability in emergencies. Recent research has recognised the interdependence of people with disability and their support providers in achieving safety and wellbeing before, during and after disaster. </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Disability service organisations can represent the voices of service providers in emergency planning</a:t>
            </a:r>
          </a:p>
          <a:p>
            <a:r>
              <a:rPr lang="en-AU" sz="1200" kern="1200" dirty="0">
                <a:solidFill>
                  <a:schemeClr val="tx1"/>
                </a:solidFill>
                <a:effectLst/>
                <a:latin typeface="+mn-lt"/>
                <a:ea typeface="+mn-ea"/>
                <a:cs typeface="+mn-cs"/>
              </a:rPr>
              <a:t>Play a significant role in disaster policy, planning and recovery arrangements. They are in an optimal position to facilitate person-centred emergency preparedness (PCEP) with  their clients to support the development of local emergency and recovery plans because they have: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in-depth knowledge of the individual clients they serve, their functional capabilities and support needs, their family and community context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pre-existing relationships with clients and their family/social networks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local area knowledge of the community</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have access to informal networks of support and communication</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Community, health, and disability support organisations can increase safety and well-being for people with disability in emergencies by:</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making sure that everyone they support has a </a:t>
            </a:r>
            <a:r>
              <a:rPr lang="en-AU" sz="1200" u="none" strike="noStrike" kern="1200" dirty="0">
                <a:solidFill>
                  <a:schemeClr val="tx1"/>
                </a:solidFill>
                <a:effectLst/>
                <a:latin typeface="+mn-lt"/>
                <a:ea typeface="+mn-ea"/>
                <a:cs typeface="+mn-cs"/>
                <a:hlinkClick r:id="rId3"/>
              </a:rPr>
              <a:t>personal emergency plan</a:t>
            </a:r>
            <a:r>
              <a:rPr lang="en-AU" sz="1200" kern="1200" dirty="0">
                <a:solidFill>
                  <a:schemeClr val="tx1"/>
                </a:solidFill>
                <a:effectLst/>
                <a:latin typeface="+mn-lt"/>
                <a:ea typeface="+mn-ea"/>
                <a:cs typeface="+mn-cs"/>
              </a:rPr>
              <a:t>; and</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having a </a:t>
            </a:r>
            <a:r>
              <a:rPr lang="en-AU" sz="1200" u="none" strike="noStrike" kern="1200" dirty="0">
                <a:solidFill>
                  <a:schemeClr val="tx1"/>
                </a:solidFill>
                <a:effectLst/>
                <a:latin typeface="+mn-lt"/>
                <a:ea typeface="+mn-ea"/>
                <a:cs typeface="+mn-cs"/>
                <a:hlinkClick r:id="rId4"/>
              </a:rPr>
              <a:t>business continuity plan</a:t>
            </a:r>
            <a:r>
              <a:rPr lang="en-AU" sz="1200" kern="1200" dirty="0">
                <a:solidFill>
                  <a:schemeClr val="tx1"/>
                </a:solidFill>
                <a:effectLst/>
                <a:latin typeface="+mn-lt"/>
                <a:ea typeface="+mn-ea"/>
                <a:cs typeface="+mn-cs"/>
              </a:rPr>
              <a:t> for how to maintain services and supports during times of emergency. Community and disability support organisations are harnessing this potential.</a:t>
            </a:r>
          </a:p>
          <a:p>
            <a:pPr>
              <a:lnSpc>
                <a:spcPct val="107000"/>
              </a:lnSpc>
              <a:spcAft>
                <a:spcPts val="1575"/>
              </a:spcAft>
            </a:pPr>
            <a:endParaRPr lang="en-AU" sz="1200" dirty="0">
              <a:solidFill>
                <a:srgbClr val="000000"/>
              </a:solidFill>
              <a:effectLst/>
              <a:highlight>
                <a:srgbClr val="D3D3D3"/>
              </a:highligh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1575"/>
              </a:spcAft>
              <a:buClrTx/>
              <a:buSzTx/>
              <a:buFontTx/>
              <a:buNone/>
              <a:tabLst/>
              <a:defRPr/>
            </a:pPr>
            <a:r>
              <a:rPr lang="en-AU"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a:t>
            </a:r>
            <a:r>
              <a:rPr lang="en-AU" sz="1200" b="1"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are the disability service organisations in your area?</a:t>
            </a:r>
            <a:endParaRPr lang="en-AU" sz="1200" dirty="0">
              <a:solidFill>
                <a:srgbClr val="000000"/>
              </a:solidFill>
              <a:effectLst/>
              <a:highlight>
                <a:srgbClr val="D3D3D3"/>
              </a:highlight>
              <a:latin typeface="Calibri" panose="020F0502020204030204" pitchFamily="34" charset="0"/>
              <a:ea typeface="Times New Roman" panose="02020603050405020304" pitchFamily="18" charset="0"/>
              <a:cs typeface="Calibri" panose="020F0502020204030204" pitchFamily="34" charset="0"/>
            </a:endParaRPr>
          </a:p>
          <a:p>
            <a:endParaRPr lang="en-AU" dirty="0"/>
          </a:p>
        </p:txBody>
      </p:sp>
      <p:sp>
        <p:nvSpPr>
          <p:cNvPr id="4" name="Slide Number Placeholder 3"/>
          <p:cNvSpPr>
            <a:spLocks noGrp="1"/>
          </p:cNvSpPr>
          <p:nvPr>
            <p:ph type="sldNum" sz="quarter" idx="10"/>
          </p:nvPr>
        </p:nvSpPr>
        <p:spPr/>
        <p:txBody>
          <a:bodyPr/>
          <a:lstStyle/>
          <a:p>
            <a:fld id="{D44AA19D-C382-435D-BEB5-DB4276143531}" type="slidenum">
              <a:rPr lang="en-AU" smtClean="0"/>
              <a:t>9</a:t>
            </a:fld>
            <a:endParaRPr lang="en-AU" dirty="0"/>
          </a:p>
        </p:txBody>
      </p:sp>
    </p:spTree>
    <p:extLst>
      <p:ext uri="{BB962C8B-B14F-4D97-AF65-F5344CB8AC3E}">
        <p14:creationId xmlns:p14="http://schemas.microsoft.com/office/powerpoint/2010/main" val="3233372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picture containing text, businesscard&#10;&#10;Description automatically generated">
            <a:extLst>
              <a:ext uri="{FF2B5EF4-FFF2-40B4-BE49-F238E27FC236}">
                <a16:creationId xmlns:a16="http://schemas.microsoft.com/office/drawing/2014/main" id="{7351D2D9-3E0E-4E71-9336-95F681F88B0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306" r="1149" b="17306"/>
          <a:stretch/>
        </p:blipFill>
        <p:spPr>
          <a:xfrm>
            <a:off x="0" y="-133004"/>
            <a:ext cx="12192000" cy="7254051"/>
          </a:xfrm>
          <a:prstGeom prst="rect">
            <a:avLst/>
          </a:prstGeom>
        </p:spPr>
      </p:pic>
      <p:sp>
        <p:nvSpPr>
          <p:cNvPr id="2" name="Title 1"/>
          <p:cNvSpPr>
            <a:spLocks noGrp="1"/>
          </p:cNvSpPr>
          <p:nvPr>
            <p:ph type="ctrTitle"/>
          </p:nvPr>
        </p:nvSpPr>
        <p:spPr>
          <a:xfrm>
            <a:off x="547770" y="1520189"/>
            <a:ext cx="8432991" cy="1521097"/>
          </a:xfrm>
        </p:spPr>
        <p:txBody>
          <a:bodyPr anchor="t">
            <a:normAutofit/>
          </a:bodyPr>
          <a:lstStyle>
            <a:lvl1pPr algn="l">
              <a:defRPr sz="4400" b="0">
                <a:solidFill>
                  <a:schemeClr val="accent1"/>
                </a:solidFill>
                <a:latin typeface="Panton Bold" panose="00000800000000000000" pitchFamily="50" charset="0"/>
              </a:defRPr>
            </a:lvl1pPr>
          </a:lstStyle>
          <a:p>
            <a:r>
              <a:rPr lang="en-US" dirty="0"/>
              <a:t>Click to edit Master title style</a:t>
            </a:r>
            <a:endParaRPr lang="en-AU" dirty="0"/>
          </a:p>
        </p:txBody>
      </p:sp>
      <p:sp>
        <p:nvSpPr>
          <p:cNvPr id="3" name="Subtitle 2"/>
          <p:cNvSpPr>
            <a:spLocks noGrp="1"/>
          </p:cNvSpPr>
          <p:nvPr>
            <p:ph type="subTitle" idx="1"/>
          </p:nvPr>
        </p:nvSpPr>
        <p:spPr>
          <a:xfrm>
            <a:off x="547771" y="3602038"/>
            <a:ext cx="4914900" cy="1236313"/>
          </a:xfrm>
        </p:spPr>
        <p:txBody>
          <a:bodyPr/>
          <a:lstStyle>
            <a:lvl1pPr marL="0" indent="0" algn="l">
              <a:buNone/>
              <a:defRPr sz="2400">
                <a:solidFill>
                  <a:schemeClr val="accent2"/>
                </a:solidFill>
                <a:latin typeface="Panton SemiBold" panose="000007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1" name="Picture 10" descr="Graphical user interface, text&#10;&#10;Description automatically generated">
            <a:extLst>
              <a:ext uri="{FF2B5EF4-FFF2-40B4-BE49-F238E27FC236}">
                <a16:creationId xmlns:a16="http://schemas.microsoft.com/office/drawing/2014/main" id="{656F2F7C-F179-4DDB-AE4B-1F09EC202A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14073" y="310253"/>
            <a:ext cx="2177043" cy="495751"/>
          </a:xfrm>
          <a:prstGeom prst="rect">
            <a:avLst/>
          </a:prstGeom>
        </p:spPr>
      </p:pic>
      <p:pic>
        <p:nvPicPr>
          <p:cNvPr id="7" name="Picture 6" descr="Graphical user interface, text&#10;&#10;Description automatically generated with medium confidence">
            <a:extLst>
              <a:ext uri="{FF2B5EF4-FFF2-40B4-BE49-F238E27FC236}">
                <a16:creationId xmlns:a16="http://schemas.microsoft.com/office/drawing/2014/main" id="{6F376C02-74D2-003C-B09F-EE167B039AA6}"/>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547770" y="209250"/>
            <a:ext cx="2864577" cy="678599"/>
          </a:xfrm>
          <a:prstGeom prst="rect">
            <a:avLst/>
          </a:prstGeom>
        </p:spPr>
      </p:pic>
      <p:pic>
        <p:nvPicPr>
          <p:cNvPr id="5" name="Picture 4">
            <a:extLst>
              <a:ext uri="{FF2B5EF4-FFF2-40B4-BE49-F238E27FC236}">
                <a16:creationId xmlns:a16="http://schemas.microsoft.com/office/drawing/2014/main" id="{CFA74C01-801F-30F9-CD94-45BF5CBBB782}"/>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386569" y="0"/>
            <a:ext cx="2257661" cy="422980"/>
          </a:xfrm>
          <a:prstGeom prst="rect">
            <a:avLst/>
          </a:prstGeom>
        </p:spPr>
      </p:pic>
    </p:spTree>
    <p:extLst>
      <p:ext uri="{BB962C8B-B14F-4D97-AF65-F5344CB8AC3E}">
        <p14:creationId xmlns:p14="http://schemas.microsoft.com/office/powerpoint/2010/main" val="3890183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a:xfrm>
            <a:off x="5033808" y="6218127"/>
            <a:ext cx="1223010" cy="365125"/>
          </a:xfrm>
          <a:prstGeom prst="rect">
            <a:avLst/>
          </a:prstGeom>
        </p:spPr>
        <p:txBody>
          <a:bodyPr/>
          <a:lstStyle/>
          <a:p>
            <a:fld id="{FC32FFAC-3F5B-41BF-A5D6-7902E222D07D}" type="datetimeFigureOut">
              <a:rPr lang="en-AU" smtClean="0"/>
              <a:t>9/02/2023</a:t>
            </a:fld>
            <a:endParaRPr lang="en-AU" dirty="0"/>
          </a:p>
        </p:txBody>
      </p:sp>
      <p:sp>
        <p:nvSpPr>
          <p:cNvPr id="5" name="Footer Placeholder 4"/>
          <p:cNvSpPr>
            <a:spLocks noGrp="1"/>
          </p:cNvSpPr>
          <p:nvPr>
            <p:ph type="ftr" sz="quarter" idx="11"/>
          </p:nvPr>
        </p:nvSpPr>
        <p:spPr>
          <a:xfrm>
            <a:off x="1419801" y="6218127"/>
            <a:ext cx="3428646" cy="365125"/>
          </a:xfrm>
          <a:prstGeom prst="rect">
            <a:avLst/>
          </a:prstGeom>
        </p:spPr>
        <p:txBody>
          <a:bodyPr/>
          <a:lstStyle/>
          <a:p>
            <a:endParaRPr lang="en-AU" dirty="0"/>
          </a:p>
        </p:txBody>
      </p:sp>
      <p:sp>
        <p:nvSpPr>
          <p:cNvPr id="6" name="Slide Number Placeholder 5"/>
          <p:cNvSpPr>
            <a:spLocks noGrp="1"/>
          </p:cNvSpPr>
          <p:nvPr>
            <p:ph type="sldNum" sz="quarter" idx="12"/>
          </p:nvPr>
        </p:nvSpPr>
        <p:spPr>
          <a:xfrm>
            <a:off x="422910" y="6218127"/>
            <a:ext cx="811530" cy="365125"/>
          </a:xfrm>
          <a:prstGeom prst="rect">
            <a:avLst/>
          </a:prstGeom>
        </p:spPr>
        <p:txBody>
          <a:bodyPr/>
          <a:lstStyle/>
          <a:p>
            <a:fld id="{0EE2F44A-D36E-4FC3-81E3-47E655AA513B}" type="slidenum">
              <a:rPr lang="en-AU" smtClean="0"/>
              <a:t>‹#›</a:t>
            </a:fld>
            <a:endParaRPr lang="en-A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1392812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5033808" y="6218127"/>
            <a:ext cx="1223010" cy="365125"/>
          </a:xfrm>
          <a:prstGeom prst="rect">
            <a:avLst/>
          </a:prstGeom>
        </p:spPr>
        <p:txBody>
          <a:bodyPr/>
          <a:lstStyle/>
          <a:p>
            <a:fld id="{FC32FFAC-3F5B-41BF-A5D6-7902E222D07D}" type="datetimeFigureOut">
              <a:rPr lang="en-AU" smtClean="0"/>
              <a:t>9/02/2023</a:t>
            </a:fld>
            <a:endParaRPr lang="en-AU" dirty="0"/>
          </a:p>
        </p:txBody>
      </p:sp>
      <p:sp>
        <p:nvSpPr>
          <p:cNvPr id="5" name="Footer Placeholder 4"/>
          <p:cNvSpPr>
            <a:spLocks noGrp="1"/>
          </p:cNvSpPr>
          <p:nvPr>
            <p:ph type="ftr" sz="quarter" idx="11"/>
          </p:nvPr>
        </p:nvSpPr>
        <p:spPr>
          <a:xfrm>
            <a:off x="1419801" y="6218127"/>
            <a:ext cx="3428646" cy="365125"/>
          </a:xfrm>
          <a:prstGeom prst="rect">
            <a:avLst/>
          </a:prstGeom>
        </p:spPr>
        <p:txBody>
          <a:bodyPr/>
          <a:lstStyle/>
          <a:p>
            <a:endParaRPr lang="en-AU" dirty="0"/>
          </a:p>
        </p:txBody>
      </p:sp>
      <p:sp>
        <p:nvSpPr>
          <p:cNvPr id="6" name="Slide Number Placeholder 5"/>
          <p:cNvSpPr>
            <a:spLocks noGrp="1"/>
          </p:cNvSpPr>
          <p:nvPr>
            <p:ph type="sldNum" sz="quarter" idx="12"/>
          </p:nvPr>
        </p:nvSpPr>
        <p:spPr>
          <a:xfrm>
            <a:off x="422910" y="6218127"/>
            <a:ext cx="811530" cy="365125"/>
          </a:xfrm>
          <a:prstGeom prst="rect">
            <a:avLst/>
          </a:prstGeom>
        </p:spPr>
        <p:txBody>
          <a:bodyPr/>
          <a:lstStyle/>
          <a:p>
            <a:fld id="{0EE2F44A-D36E-4FC3-81E3-47E655AA513B}" type="slidenum">
              <a:rPr lang="en-AU" smtClean="0"/>
              <a:t>‹#›</a:t>
            </a:fld>
            <a:endParaRPr lang="en-A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385764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7FB2717B-DE57-4CB7-847C-F4C51610BC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25" t="20379" r="10125" b="21345"/>
          <a:stretch/>
        </p:blipFill>
        <p:spPr>
          <a:xfrm flipH="1">
            <a:off x="0" y="6165076"/>
            <a:ext cx="11407139" cy="692924"/>
          </a:xfrm>
          <a:prstGeom prst="rect">
            <a:avLst/>
          </a:prstGeom>
        </p:spPr>
      </p:pic>
      <p:sp>
        <p:nvSpPr>
          <p:cNvPr id="2" name="Title 1"/>
          <p:cNvSpPr>
            <a:spLocks noGrp="1"/>
          </p:cNvSpPr>
          <p:nvPr>
            <p:ph type="title"/>
          </p:nvPr>
        </p:nvSpPr>
        <p:spPr>
          <a:xfrm>
            <a:off x="422910" y="202019"/>
            <a:ext cx="11407140" cy="1041991"/>
          </a:xfrm>
        </p:spPr>
        <p:txBody>
          <a:bodyPr/>
          <a:lstStyle>
            <a:lvl1pPr>
              <a:lnSpc>
                <a:spcPct val="110000"/>
              </a:lnSpc>
              <a:defRPr>
                <a:latin typeface="Panton SemiBold" panose="00000700000000000000" pitchFamily="50" charset="0"/>
              </a:defRPr>
            </a:lvl1pPr>
          </a:lstStyle>
          <a:p>
            <a:r>
              <a:rPr lang="en-US" dirty="0"/>
              <a:t>Click to edit Master title style</a:t>
            </a:r>
            <a:endParaRPr lang="en-AU" dirty="0"/>
          </a:p>
        </p:txBody>
      </p:sp>
      <p:sp>
        <p:nvSpPr>
          <p:cNvPr id="3" name="Content Placeholder 2"/>
          <p:cNvSpPr>
            <a:spLocks noGrp="1"/>
          </p:cNvSpPr>
          <p:nvPr>
            <p:ph idx="1"/>
          </p:nvPr>
        </p:nvSpPr>
        <p:spPr>
          <a:xfrm>
            <a:off x="990936" y="1348528"/>
            <a:ext cx="10159106" cy="4287820"/>
          </a:xfrm>
        </p:spPr>
        <p:txBody>
          <a:bodyPr/>
          <a:lstStyle>
            <a:lvl1pPr marL="0" indent="0">
              <a:lnSpc>
                <a:spcPct val="110000"/>
              </a:lnSpc>
              <a:spcAft>
                <a:spcPts val="1500"/>
              </a:spcAft>
              <a:buFontTx/>
              <a:buNone/>
              <a:defRPr sz="2200">
                <a:latin typeface="Calibri" panose="020F0502020204030204" pitchFamily="34" charset="0"/>
                <a:ea typeface="Calibri" panose="020F0502020204030204" pitchFamily="34" charset="0"/>
                <a:cs typeface="Calibri" panose="020F0502020204030204" pitchFamily="34" charset="0"/>
              </a:defRPr>
            </a:lvl1pPr>
            <a:lvl2pPr marL="457200" indent="0">
              <a:lnSpc>
                <a:spcPct val="110000"/>
              </a:lnSpc>
              <a:spcAft>
                <a:spcPts val="1500"/>
              </a:spcAft>
              <a:buFontTx/>
              <a:buNone/>
              <a:defRPr>
                <a:latin typeface="Calibri" panose="020F0502020204030204" pitchFamily="34" charset="0"/>
                <a:ea typeface="Calibri" panose="020F0502020204030204" pitchFamily="34" charset="0"/>
                <a:cs typeface="Calibri" panose="020F0502020204030204" pitchFamily="34" charset="0"/>
              </a:defRPr>
            </a:lvl2pPr>
            <a:lvl3pPr marL="914400" indent="0">
              <a:lnSpc>
                <a:spcPct val="110000"/>
              </a:lnSpc>
              <a:spcAft>
                <a:spcPts val="1500"/>
              </a:spcAft>
              <a:buFontTx/>
              <a:buNone/>
              <a:defRPr>
                <a:latin typeface="Calibri" panose="020F0502020204030204" pitchFamily="34" charset="0"/>
                <a:ea typeface="Calibri" panose="020F0502020204030204" pitchFamily="34" charset="0"/>
                <a:cs typeface="Calibri" panose="020F0502020204030204" pitchFamily="34" charset="0"/>
              </a:defRPr>
            </a:lvl3pPr>
            <a:lvl4pPr marL="1371600" indent="0">
              <a:lnSpc>
                <a:spcPct val="110000"/>
              </a:lnSpc>
              <a:spcAft>
                <a:spcPts val="1500"/>
              </a:spcAft>
              <a:buFontTx/>
              <a:buNone/>
              <a:defRPr>
                <a:latin typeface="Calibri" panose="020F0502020204030204" pitchFamily="34" charset="0"/>
                <a:ea typeface="Calibri" panose="020F0502020204030204" pitchFamily="34" charset="0"/>
                <a:cs typeface="Calibri" panose="020F0502020204030204" pitchFamily="34" charset="0"/>
              </a:defRPr>
            </a:lvl4pPr>
            <a:lvl5pPr marL="1828800" indent="0">
              <a:lnSpc>
                <a:spcPct val="110000"/>
              </a:lnSpc>
              <a:spcAft>
                <a:spcPts val="1500"/>
              </a:spcAft>
              <a:buFontTx/>
              <a:buNone/>
              <a:defRPr>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7" name="Picture 6" descr="A screenshot of a computer&#10;&#10;Description automatically generated with low confidence">
            <a:extLst>
              <a:ext uri="{FF2B5EF4-FFF2-40B4-BE49-F238E27FC236}">
                <a16:creationId xmlns:a16="http://schemas.microsoft.com/office/drawing/2014/main" id="{EEFEA887-942F-9D0B-8D10-2005033B5E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1836" y="6060558"/>
            <a:ext cx="4132869" cy="713528"/>
          </a:xfrm>
          <a:prstGeom prst="rect">
            <a:avLst/>
          </a:prstGeom>
        </p:spPr>
      </p:pic>
    </p:spTree>
    <p:extLst>
      <p:ext uri="{BB962C8B-B14F-4D97-AF65-F5344CB8AC3E}">
        <p14:creationId xmlns:p14="http://schemas.microsoft.com/office/powerpoint/2010/main" val="106305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22910" y="6218127"/>
            <a:ext cx="811530" cy="365125"/>
          </a:xfrm>
          <a:prstGeom prst="rect">
            <a:avLst/>
          </a:prstGeo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0EE2F44A-D36E-4FC3-81E3-47E655AA513B}" type="slidenum">
              <a:rPr lang="en-AU" smtClean="0"/>
              <a:pPr/>
              <a:t>‹#›</a:t>
            </a:fld>
            <a:endParaRPr lang="en-AU" dirty="0"/>
          </a:p>
        </p:txBody>
      </p:sp>
      <p:sp>
        <p:nvSpPr>
          <p:cNvPr id="2" name="Title 1"/>
          <p:cNvSpPr>
            <a:spLocks noGrp="1"/>
          </p:cNvSpPr>
          <p:nvPr>
            <p:ph type="title" hasCustomPrompt="1"/>
          </p:nvPr>
        </p:nvSpPr>
        <p:spPr>
          <a:xfrm>
            <a:off x="826619" y="2519916"/>
            <a:ext cx="10515600" cy="1913861"/>
          </a:xfrm>
          <a:ln w="28575">
            <a:solidFill>
              <a:schemeClr val="accent1"/>
            </a:solidFill>
          </a:ln>
        </p:spPr>
        <p:txBody>
          <a:bodyPr anchor="ctr">
            <a:normAutofit/>
          </a:bodyPr>
          <a:lstStyle>
            <a:lvl1pPr algn="ctr">
              <a:defRPr sz="4400">
                <a:latin typeface="Panton SemiBold" panose="00000700000000000000" pitchFamily="50" charset="0"/>
              </a:defRPr>
            </a:lvl1pPr>
          </a:lstStyle>
          <a:p>
            <a:r>
              <a:rPr lang="en-US" dirty="0"/>
              <a:t>Section Title</a:t>
            </a:r>
            <a:endParaRPr lang="en-AU" dirty="0"/>
          </a:p>
        </p:txBody>
      </p:sp>
      <p:sp>
        <p:nvSpPr>
          <p:cNvPr id="3" name="Text Placeholder 2"/>
          <p:cNvSpPr>
            <a:spLocks noGrp="1"/>
          </p:cNvSpPr>
          <p:nvPr>
            <p:ph type="body" idx="1"/>
          </p:nvPr>
        </p:nvSpPr>
        <p:spPr>
          <a:xfrm>
            <a:off x="828675" y="4433777"/>
            <a:ext cx="10515600" cy="965855"/>
          </a:xfrm>
        </p:spPr>
        <p:txBody>
          <a:bodyPr/>
          <a:lstStyle>
            <a:lvl1pPr marL="0" indent="0" algn="ctr">
              <a:buNone/>
              <a:defRPr sz="240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Date Placeholder 3"/>
          <p:cNvSpPr>
            <a:spLocks noGrp="1"/>
          </p:cNvSpPr>
          <p:nvPr>
            <p:ph type="dt" sz="half" idx="10"/>
          </p:nvPr>
        </p:nvSpPr>
        <p:spPr>
          <a:xfrm>
            <a:off x="1769314" y="6218127"/>
            <a:ext cx="1223010" cy="365125"/>
          </a:xfrm>
          <a:prstGeom prst="rect">
            <a:avLst/>
          </a:prstGeo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FC32FFAC-3F5B-41BF-A5D6-7902E222D07D}" type="datetimeFigureOut">
              <a:rPr lang="en-AU" smtClean="0"/>
              <a:pPr/>
              <a:t>9/02/2023</a:t>
            </a:fld>
            <a:endParaRPr lang="en-AU" dirty="0"/>
          </a:p>
        </p:txBody>
      </p:sp>
      <p:sp>
        <p:nvSpPr>
          <p:cNvPr id="10" name="Footer Placeholder 4"/>
          <p:cNvSpPr>
            <a:spLocks noGrp="1"/>
          </p:cNvSpPr>
          <p:nvPr>
            <p:ph type="ftr" sz="quarter" idx="11"/>
          </p:nvPr>
        </p:nvSpPr>
        <p:spPr>
          <a:xfrm>
            <a:off x="3471586" y="6218127"/>
            <a:ext cx="5048571" cy="365125"/>
          </a:xfrm>
          <a:prstGeom prst="rect">
            <a:avLst/>
          </a:prstGeo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endParaRPr lang="en-AU" dirty="0"/>
          </a:p>
        </p:txBody>
      </p:sp>
      <p:pic>
        <p:nvPicPr>
          <p:cNvPr id="4" name="Picture 3" descr="A screenshot of a computer&#10;&#10;Description automatically generated with low confidence">
            <a:extLst>
              <a:ext uri="{FF2B5EF4-FFF2-40B4-BE49-F238E27FC236}">
                <a16:creationId xmlns:a16="http://schemas.microsoft.com/office/drawing/2014/main" id="{04AFD08F-57D9-F952-D2F7-E078FA749D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836" y="6060558"/>
            <a:ext cx="4132869" cy="713528"/>
          </a:xfrm>
          <a:prstGeom prst="rect">
            <a:avLst/>
          </a:prstGeom>
        </p:spPr>
      </p:pic>
    </p:spTree>
    <p:extLst>
      <p:ext uri="{BB962C8B-B14F-4D97-AF65-F5344CB8AC3E}">
        <p14:creationId xmlns:p14="http://schemas.microsoft.com/office/powerpoint/2010/main" val="3686256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nton SemiBold" panose="00000700000000000000" pitchFamily="50" charset="0"/>
              </a:defRPr>
            </a:lvl1pPr>
          </a:lstStyle>
          <a:p>
            <a:r>
              <a:rPr lang="en-US" dirty="0"/>
              <a:t>Click to edit Master title style</a:t>
            </a:r>
            <a:endParaRPr lang="en-AU" dirty="0"/>
          </a:p>
        </p:txBody>
      </p:sp>
      <p:sp>
        <p:nvSpPr>
          <p:cNvPr id="3" name="Content Placeholder 2"/>
          <p:cNvSpPr>
            <a:spLocks noGrp="1"/>
          </p:cNvSpPr>
          <p:nvPr>
            <p:ph sz="half" idx="1"/>
          </p:nvPr>
        </p:nvSpPr>
        <p:spPr>
          <a:xfrm>
            <a:off x="422910" y="1825625"/>
            <a:ext cx="5181600" cy="4351338"/>
          </a:xfrm>
        </p:spPr>
        <p:txBody>
          <a:bodyPr/>
          <a:lstStyle>
            <a:lvl1pPr>
              <a:defRPr>
                <a:latin typeface="Panton SemiBold" panose="00000700000000000000" pitchFamily="50" charset="0"/>
              </a:defRPr>
            </a:lvl1pPr>
            <a:lvl2pPr>
              <a:defRPr>
                <a:latin typeface="Calibri" panose="020F0502020204030204" pitchFamily="34" charset="0"/>
                <a:ea typeface="Calibri" panose="020F0502020204030204" pitchFamily="34" charset="0"/>
                <a:cs typeface="Calibri" panose="020F0502020204030204" pitchFamily="34" charset="0"/>
              </a:defRPr>
            </a:lvl2pPr>
            <a:lvl3pPr>
              <a:defRPr>
                <a:latin typeface="Calibri" panose="020F0502020204030204" pitchFamily="34" charset="0"/>
                <a:ea typeface="Calibri" panose="020F0502020204030204" pitchFamily="34" charset="0"/>
                <a:cs typeface="Calibri" panose="020F0502020204030204" pitchFamily="34" charset="0"/>
              </a:defRPr>
            </a:lvl3pPr>
            <a:lvl4pPr>
              <a:defRPr>
                <a:latin typeface="Calibri" panose="020F0502020204030204" pitchFamily="34" charset="0"/>
                <a:ea typeface="Calibri" panose="020F0502020204030204" pitchFamily="34" charset="0"/>
                <a:cs typeface="Calibri" panose="020F0502020204030204" pitchFamily="34" charset="0"/>
              </a:defRPr>
            </a:lvl4pPr>
            <a:lvl5pPr>
              <a:defRPr>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643134" y="1825625"/>
            <a:ext cx="5181600" cy="4351338"/>
          </a:xfrm>
        </p:spPr>
        <p:txBody>
          <a:bodyPr/>
          <a:lstStyle>
            <a:lvl1pPr>
              <a:defRPr>
                <a:latin typeface="Panton SemiBold" panose="00000700000000000000" pitchFamily="50" charset="0"/>
              </a:defRPr>
            </a:lvl1pPr>
            <a:lvl2pPr>
              <a:defRPr>
                <a:latin typeface="Calibri" panose="020F0502020204030204" pitchFamily="34" charset="0"/>
                <a:ea typeface="Calibri" panose="020F0502020204030204" pitchFamily="34" charset="0"/>
                <a:cs typeface="Calibri" panose="020F0502020204030204" pitchFamily="34" charset="0"/>
              </a:defRPr>
            </a:lvl2pPr>
            <a:lvl3pPr>
              <a:defRPr>
                <a:latin typeface="Calibri" panose="020F0502020204030204" pitchFamily="34" charset="0"/>
                <a:ea typeface="Calibri" panose="020F0502020204030204" pitchFamily="34" charset="0"/>
                <a:cs typeface="Calibri" panose="020F0502020204030204" pitchFamily="34" charset="0"/>
              </a:defRPr>
            </a:lvl3pPr>
            <a:lvl4pPr>
              <a:defRPr>
                <a:latin typeface="Calibri" panose="020F0502020204030204" pitchFamily="34" charset="0"/>
                <a:ea typeface="Calibri" panose="020F0502020204030204" pitchFamily="34" charset="0"/>
                <a:cs typeface="Calibri" panose="020F0502020204030204" pitchFamily="34" charset="0"/>
              </a:defRPr>
            </a:lvl4pPr>
            <a:lvl5pPr>
              <a:defRPr>
                <a:latin typeface="Calibri" panose="020F0502020204030204" pitchFamily="34" charset="0"/>
                <a:ea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Date Placeholder 4"/>
          <p:cNvSpPr>
            <a:spLocks noGrp="1"/>
          </p:cNvSpPr>
          <p:nvPr>
            <p:ph type="dt" sz="half" idx="10"/>
          </p:nvPr>
        </p:nvSpPr>
        <p:spPr>
          <a:xfrm>
            <a:off x="5033808" y="6218127"/>
            <a:ext cx="1223010" cy="365125"/>
          </a:xfrm>
          <a:prstGeom prst="rect">
            <a:avLst/>
          </a:prstGeo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FC32FFAC-3F5B-41BF-A5D6-7902E222D07D}" type="datetimeFigureOut">
              <a:rPr lang="en-AU" smtClean="0"/>
              <a:pPr/>
              <a:t>9/02/2023</a:t>
            </a:fld>
            <a:endParaRPr lang="en-AU" dirty="0"/>
          </a:p>
        </p:txBody>
      </p:sp>
      <p:sp>
        <p:nvSpPr>
          <p:cNvPr id="6" name="Footer Placeholder 5"/>
          <p:cNvSpPr>
            <a:spLocks noGrp="1"/>
          </p:cNvSpPr>
          <p:nvPr>
            <p:ph type="ftr" sz="quarter" idx="11"/>
          </p:nvPr>
        </p:nvSpPr>
        <p:spPr>
          <a:xfrm>
            <a:off x="1419801" y="6218127"/>
            <a:ext cx="3428646" cy="365125"/>
          </a:xfrm>
          <a:prstGeom prst="rect">
            <a:avLst/>
          </a:prstGeo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endParaRPr lang="en-AU" dirty="0"/>
          </a:p>
        </p:txBody>
      </p:sp>
      <p:sp>
        <p:nvSpPr>
          <p:cNvPr id="7" name="Slide Number Placeholder 6"/>
          <p:cNvSpPr>
            <a:spLocks noGrp="1"/>
          </p:cNvSpPr>
          <p:nvPr>
            <p:ph type="sldNum" sz="quarter" idx="12"/>
          </p:nvPr>
        </p:nvSpPr>
        <p:spPr>
          <a:xfrm>
            <a:off x="422910" y="6218127"/>
            <a:ext cx="811530" cy="365125"/>
          </a:xfrm>
          <a:prstGeom prst="rect">
            <a:avLst/>
          </a:prstGeo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fld id="{0EE2F44A-D36E-4FC3-81E3-47E655AA513B}" type="slidenum">
              <a:rPr lang="en-AU" smtClean="0"/>
              <a:pPr/>
              <a:t>‹#›</a:t>
            </a:fld>
            <a:endParaRPr lang="en-AU" dirty="0"/>
          </a:p>
        </p:txBody>
      </p:sp>
      <p:pic>
        <p:nvPicPr>
          <p:cNvPr id="8" name="Picture 7" descr="A screenshot of a computer&#10;&#10;Description automatically generated with low confidence">
            <a:extLst>
              <a:ext uri="{FF2B5EF4-FFF2-40B4-BE49-F238E27FC236}">
                <a16:creationId xmlns:a16="http://schemas.microsoft.com/office/drawing/2014/main" id="{73BA11C9-1405-FD69-147C-DE18AFC61E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836" y="6060558"/>
            <a:ext cx="4132869" cy="713528"/>
          </a:xfrm>
          <a:prstGeom prst="rect">
            <a:avLst/>
          </a:prstGeom>
        </p:spPr>
      </p:pic>
    </p:spTree>
    <p:extLst>
      <p:ext uri="{BB962C8B-B14F-4D97-AF65-F5344CB8AC3E}">
        <p14:creationId xmlns:p14="http://schemas.microsoft.com/office/powerpoint/2010/main" val="2002974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2909" y="365125"/>
            <a:ext cx="11368597"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422910" y="1681163"/>
            <a:ext cx="55746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22910" y="2505075"/>
            <a:ext cx="557466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6193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61930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Slide Number Placeholder 8"/>
          <p:cNvSpPr>
            <a:spLocks noGrp="1"/>
          </p:cNvSpPr>
          <p:nvPr>
            <p:ph type="sldNum" sz="quarter" idx="12"/>
          </p:nvPr>
        </p:nvSpPr>
        <p:spPr>
          <a:xfrm>
            <a:off x="422910" y="6218127"/>
            <a:ext cx="811530" cy="365125"/>
          </a:xfrm>
          <a:prstGeom prst="rect">
            <a:avLst/>
          </a:prstGeom>
        </p:spPr>
        <p:txBody>
          <a:bodyPr/>
          <a:lstStyle/>
          <a:p>
            <a:fld id="{0EE2F44A-D36E-4FC3-81E3-47E655AA513B}" type="slidenum">
              <a:rPr lang="en-AU" smtClean="0"/>
              <a:t>‹#›</a:t>
            </a:fld>
            <a:endParaRPr lang="en-AU" dirty="0"/>
          </a:p>
        </p:txBody>
      </p:sp>
      <p:sp>
        <p:nvSpPr>
          <p:cNvPr id="12" name="Date Placeholder 3"/>
          <p:cNvSpPr>
            <a:spLocks noGrp="1"/>
          </p:cNvSpPr>
          <p:nvPr>
            <p:ph type="dt" sz="half" idx="10"/>
          </p:nvPr>
        </p:nvSpPr>
        <p:spPr>
          <a:xfrm>
            <a:off x="1769314" y="6218127"/>
            <a:ext cx="1223010" cy="365125"/>
          </a:xfrm>
          <a:prstGeom prst="rect">
            <a:avLst/>
          </a:prstGeom>
        </p:spPr>
        <p:txBody>
          <a:bodyPr/>
          <a:lstStyle/>
          <a:p>
            <a:fld id="{FC32FFAC-3F5B-41BF-A5D6-7902E222D07D}" type="datetimeFigureOut">
              <a:rPr lang="en-AU" smtClean="0"/>
              <a:t>9/02/2023</a:t>
            </a:fld>
            <a:endParaRPr lang="en-AU" dirty="0"/>
          </a:p>
        </p:txBody>
      </p:sp>
      <p:sp>
        <p:nvSpPr>
          <p:cNvPr id="13" name="Footer Placeholder 4"/>
          <p:cNvSpPr>
            <a:spLocks noGrp="1"/>
          </p:cNvSpPr>
          <p:nvPr>
            <p:ph type="ftr" sz="quarter" idx="11"/>
          </p:nvPr>
        </p:nvSpPr>
        <p:spPr>
          <a:xfrm>
            <a:off x="3471586" y="6218127"/>
            <a:ext cx="5048571" cy="365125"/>
          </a:xfrm>
          <a:prstGeom prst="rect">
            <a:avLst/>
          </a:prstGeom>
        </p:spPr>
        <p:txBody>
          <a:bodyPr/>
          <a:lstStyle/>
          <a:p>
            <a:endParaRPr lang="en-AU" dirty="0"/>
          </a:p>
        </p:txBody>
      </p:sp>
      <p:pic>
        <p:nvPicPr>
          <p:cNvPr id="7" name="Picture 6" descr="A screenshot of a computer&#10;&#10;Description automatically generated with low confidence">
            <a:extLst>
              <a:ext uri="{FF2B5EF4-FFF2-40B4-BE49-F238E27FC236}">
                <a16:creationId xmlns:a16="http://schemas.microsoft.com/office/drawing/2014/main" id="{F73B618E-1853-F30B-9680-136426EB78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836" y="6060558"/>
            <a:ext cx="4132869" cy="713528"/>
          </a:xfrm>
          <a:prstGeom prst="rect">
            <a:avLst/>
          </a:prstGeom>
        </p:spPr>
      </p:pic>
    </p:spTree>
    <p:extLst>
      <p:ext uri="{BB962C8B-B14F-4D97-AF65-F5344CB8AC3E}">
        <p14:creationId xmlns:p14="http://schemas.microsoft.com/office/powerpoint/2010/main" val="2277517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33808" y="6218127"/>
            <a:ext cx="1223010" cy="365125"/>
          </a:xfrm>
          <a:prstGeom prst="rect">
            <a:avLst/>
          </a:prstGeom>
        </p:spPr>
        <p:txBody>
          <a:bodyPr/>
          <a:lstStyle/>
          <a:p>
            <a:fld id="{FC32FFAC-3F5B-41BF-A5D6-7902E222D07D}" type="datetimeFigureOut">
              <a:rPr lang="en-AU" smtClean="0"/>
              <a:t>9/02/2023</a:t>
            </a:fld>
            <a:endParaRPr lang="en-AU" dirty="0"/>
          </a:p>
        </p:txBody>
      </p:sp>
      <p:sp>
        <p:nvSpPr>
          <p:cNvPr id="3" name="Footer Placeholder 2"/>
          <p:cNvSpPr>
            <a:spLocks noGrp="1"/>
          </p:cNvSpPr>
          <p:nvPr>
            <p:ph type="ftr" sz="quarter" idx="11"/>
          </p:nvPr>
        </p:nvSpPr>
        <p:spPr>
          <a:xfrm>
            <a:off x="1419801" y="6218127"/>
            <a:ext cx="3428646" cy="365125"/>
          </a:xfrm>
          <a:prstGeom prst="rect">
            <a:avLst/>
          </a:prstGeom>
        </p:spPr>
        <p:txBody>
          <a:bodyPr/>
          <a:lstStyle/>
          <a:p>
            <a:endParaRPr lang="en-AU" dirty="0"/>
          </a:p>
        </p:txBody>
      </p:sp>
      <p:sp>
        <p:nvSpPr>
          <p:cNvPr id="4" name="Slide Number Placeholder 3"/>
          <p:cNvSpPr>
            <a:spLocks noGrp="1"/>
          </p:cNvSpPr>
          <p:nvPr>
            <p:ph type="sldNum" sz="quarter" idx="12"/>
          </p:nvPr>
        </p:nvSpPr>
        <p:spPr>
          <a:xfrm>
            <a:off x="422910" y="6218127"/>
            <a:ext cx="811530" cy="365125"/>
          </a:xfrm>
          <a:prstGeom prst="rect">
            <a:avLst/>
          </a:prstGeom>
        </p:spPr>
        <p:txBody>
          <a:bodyPr/>
          <a:lstStyle/>
          <a:p>
            <a:fld id="{0EE2F44A-D36E-4FC3-81E3-47E655AA513B}" type="slidenum">
              <a:rPr lang="en-AU" smtClean="0"/>
              <a:t>‹#›</a:t>
            </a:fld>
            <a:endParaRPr lang="en-AU" dirty="0"/>
          </a:p>
        </p:txBody>
      </p:sp>
      <p:pic>
        <p:nvPicPr>
          <p:cNvPr id="6" name="Picture 5" descr="A screenshot of a computer&#10;&#10;Description automatically generated with low confidence">
            <a:extLst>
              <a:ext uri="{FF2B5EF4-FFF2-40B4-BE49-F238E27FC236}">
                <a16:creationId xmlns:a16="http://schemas.microsoft.com/office/drawing/2014/main" id="{F422226A-49AC-5B24-BC72-8BC1CEACB7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836" y="6060558"/>
            <a:ext cx="4132869" cy="713528"/>
          </a:xfrm>
          <a:prstGeom prst="rect">
            <a:avLst/>
          </a:prstGeom>
        </p:spPr>
      </p:pic>
    </p:spTree>
    <p:extLst>
      <p:ext uri="{BB962C8B-B14F-4D97-AF65-F5344CB8AC3E}">
        <p14:creationId xmlns:p14="http://schemas.microsoft.com/office/powerpoint/2010/main" val="350829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033808" y="6218127"/>
            <a:ext cx="1223010" cy="365125"/>
          </a:xfrm>
          <a:prstGeom prst="rect">
            <a:avLst/>
          </a:prstGeom>
        </p:spPr>
        <p:txBody>
          <a:bodyPr/>
          <a:lstStyle/>
          <a:p>
            <a:fld id="{FC32FFAC-3F5B-41BF-A5D6-7902E222D07D}" type="datetimeFigureOut">
              <a:rPr lang="en-AU" smtClean="0"/>
              <a:t>9/02/2023</a:t>
            </a:fld>
            <a:endParaRPr lang="en-AU" dirty="0"/>
          </a:p>
        </p:txBody>
      </p:sp>
      <p:sp>
        <p:nvSpPr>
          <p:cNvPr id="4" name="Footer Placeholder 3"/>
          <p:cNvSpPr>
            <a:spLocks noGrp="1"/>
          </p:cNvSpPr>
          <p:nvPr>
            <p:ph type="ftr" sz="quarter" idx="11"/>
          </p:nvPr>
        </p:nvSpPr>
        <p:spPr>
          <a:xfrm>
            <a:off x="1419801" y="6218127"/>
            <a:ext cx="3428646" cy="365125"/>
          </a:xfrm>
          <a:prstGeom prst="rect">
            <a:avLst/>
          </a:prstGeom>
        </p:spPr>
        <p:txBody>
          <a:bodyPr/>
          <a:lstStyle/>
          <a:p>
            <a:endParaRPr lang="en-AU" dirty="0"/>
          </a:p>
        </p:txBody>
      </p:sp>
      <p:sp>
        <p:nvSpPr>
          <p:cNvPr id="5" name="Slide Number Placeholder 4"/>
          <p:cNvSpPr>
            <a:spLocks noGrp="1"/>
          </p:cNvSpPr>
          <p:nvPr>
            <p:ph type="sldNum" sz="quarter" idx="12"/>
          </p:nvPr>
        </p:nvSpPr>
        <p:spPr>
          <a:xfrm>
            <a:off x="422910" y="6218127"/>
            <a:ext cx="811530" cy="365125"/>
          </a:xfrm>
          <a:prstGeom prst="rect">
            <a:avLst/>
          </a:prstGeom>
        </p:spPr>
        <p:txBody>
          <a:bodyPr/>
          <a:lstStyle/>
          <a:p>
            <a:fld id="{0EE2F44A-D36E-4FC3-81E3-47E655AA513B}" type="slidenum">
              <a:rPr lang="en-AU" smtClean="0"/>
              <a:t>‹#›</a:t>
            </a:fld>
            <a:endParaRPr lang="en-AU" dirty="0"/>
          </a:p>
        </p:txBody>
      </p:sp>
      <p:pic>
        <p:nvPicPr>
          <p:cNvPr id="7" name="Picture 6" descr="A screenshot of a computer&#10;&#10;Description automatically generated with low confidence">
            <a:extLst>
              <a:ext uri="{FF2B5EF4-FFF2-40B4-BE49-F238E27FC236}">
                <a16:creationId xmlns:a16="http://schemas.microsoft.com/office/drawing/2014/main" id="{B53F960F-D532-8803-B1AD-26F53F1FF8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1836" y="6060558"/>
            <a:ext cx="4132869" cy="713528"/>
          </a:xfrm>
          <a:prstGeom prst="rect">
            <a:avLst/>
          </a:prstGeom>
        </p:spPr>
      </p:pic>
    </p:spTree>
    <p:extLst>
      <p:ext uri="{BB962C8B-B14F-4D97-AF65-F5344CB8AC3E}">
        <p14:creationId xmlns:p14="http://schemas.microsoft.com/office/powerpoint/2010/main" val="7281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5033808" y="6218127"/>
            <a:ext cx="1223010" cy="365125"/>
          </a:xfrm>
          <a:prstGeom prst="rect">
            <a:avLst/>
          </a:prstGeom>
        </p:spPr>
        <p:txBody>
          <a:bodyPr/>
          <a:lstStyle/>
          <a:p>
            <a:fld id="{FC32FFAC-3F5B-41BF-A5D6-7902E222D07D}" type="datetimeFigureOut">
              <a:rPr lang="en-AU" smtClean="0"/>
              <a:t>9/02/2023</a:t>
            </a:fld>
            <a:endParaRPr lang="en-AU" dirty="0"/>
          </a:p>
        </p:txBody>
      </p:sp>
      <p:sp>
        <p:nvSpPr>
          <p:cNvPr id="6" name="Footer Placeholder 5"/>
          <p:cNvSpPr>
            <a:spLocks noGrp="1"/>
          </p:cNvSpPr>
          <p:nvPr>
            <p:ph type="ftr" sz="quarter" idx="11"/>
          </p:nvPr>
        </p:nvSpPr>
        <p:spPr>
          <a:xfrm>
            <a:off x="1419801" y="6218127"/>
            <a:ext cx="3428646" cy="365125"/>
          </a:xfrm>
          <a:prstGeom prst="rect">
            <a:avLst/>
          </a:prstGeom>
        </p:spPr>
        <p:txBody>
          <a:bodyPr/>
          <a:lstStyle/>
          <a:p>
            <a:endParaRPr lang="en-AU" dirty="0"/>
          </a:p>
        </p:txBody>
      </p:sp>
      <p:sp>
        <p:nvSpPr>
          <p:cNvPr id="7" name="Slide Number Placeholder 6"/>
          <p:cNvSpPr>
            <a:spLocks noGrp="1"/>
          </p:cNvSpPr>
          <p:nvPr>
            <p:ph type="sldNum" sz="quarter" idx="12"/>
          </p:nvPr>
        </p:nvSpPr>
        <p:spPr>
          <a:xfrm>
            <a:off x="422910" y="6218127"/>
            <a:ext cx="811530" cy="365125"/>
          </a:xfrm>
          <a:prstGeom prst="rect">
            <a:avLst/>
          </a:prstGeom>
        </p:spPr>
        <p:txBody>
          <a:bodyPr/>
          <a:lstStyle/>
          <a:p>
            <a:fld id="{0EE2F44A-D36E-4FC3-81E3-47E655AA513B}" type="slidenum">
              <a:rPr lang="en-AU" smtClean="0"/>
              <a:t>‹#›</a:t>
            </a:fld>
            <a:endParaRPr lang="en-AU"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34955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033808" y="6218127"/>
            <a:ext cx="1223010" cy="365125"/>
          </a:xfrm>
          <a:prstGeom prst="rect">
            <a:avLst/>
          </a:prstGeom>
        </p:spPr>
        <p:txBody>
          <a:bodyPr/>
          <a:lstStyle/>
          <a:p>
            <a:fld id="{FC32FFAC-3F5B-41BF-A5D6-7902E222D07D}" type="datetimeFigureOut">
              <a:rPr lang="en-AU" smtClean="0"/>
              <a:t>9/02/2023</a:t>
            </a:fld>
            <a:endParaRPr lang="en-AU" dirty="0"/>
          </a:p>
        </p:txBody>
      </p:sp>
      <p:sp>
        <p:nvSpPr>
          <p:cNvPr id="6" name="Footer Placeholder 5"/>
          <p:cNvSpPr>
            <a:spLocks noGrp="1"/>
          </p:cNvSpPr>
          <p:nvPr>
            <p:ph type="ftr" sz="quarter" idx="11"/>
          </p:nvPr>
        </p:nvSpPr>
        <p:spPr>
          <a:xfrm>
            <a:off x="1419801" y="6218127"/>
            <a:ext cx="3428646" cy="365125"/>
          </a:xfrm>
          <a:prstGeom prst="rect">
            <a:avLst/>
          </a:prstGeom>
        </p:spPr>
        <p:txBody>
          <a:bodyPr/>
          <a:lstStyle/>
          <a:p>
            <a:endParaRPr lang="en-AU" dirty="0"/>
          </a:p>
        </p:txBody>
      </p:sp>
      <p:sp>
        <p:nvSpPr>
          <p:cNvPr id="7" name="Slide Number Placeholder 6"/>
          <p:cNvSpPr>
            <a:spLocks noGrp="1"/>
          </p:cNvSpPr>
          <p:nvPr>
            <p:ph type="sldNum" sz="quarter" idx="12"/>
          </p:nvPr>
        </p:nvSpPr>
        <p:spPr>
          <a:xfrm>
            <a:off x="422910" y="6218127"/>
            <a:ext cx="811530" cy="365125"/>
          </a:xfrm>
          <a:prstGeom prst="rect">
            <a:avLst/>
          </a:prstGeom>
        </p:spPr>
        <p:txBody>
          <a:bodyPr/>
          <a:lstStyle/>
          <a:p>
            <a:fld id="{0EE2F44A-D36E-4FC3-81E3-47E655AA513B}" type="slidenum">
              <a:rPr lang="en-AU" smtClean="0"/>
              <a:t>‹#›</a:t>
            </a:fld>
            <a:endParaRPr lang="en-AU"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916" y="6161252"/>
            <a:ext cx="2774133" cy="422000"/>
          </a:xfrm>
          <a:prstGeom prst="rect">
            <a:avLst/>
          </a:prstGeom>
        </p:spPr>
      </p:pic>
    </p:spTree>
    <p:extLst>
      <p:ext uri="{BB962C8B-B14F-4D97-AF65-F5344CB8AC3E}">
        <p14:creationId xmlns:p14="http://schemas.microsoft.com/office/powerpoint/2010/main" val="266076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2910" y="226898"/>
            <a:ext cx="11407140" cy="98521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82089" y="1403842"/>
            <a:ext cx="10411345" cy="436360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285923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10000"/>
        </a:lnSpc>
        <a:spcBef>
          <a:spcPct val="0"/>
        </a:spcBef>
        <a:buNone/>
        <a:defRPr sz="3200" b="0" kern="1200">
          <a:solidFill>
            <a:schemeClr val="accent1"/>
          </a:solidFill>
          <a:latin typeface="Panton SemiBold" panose="00000700000000000000" pitchFamily="50" charset="0"/>
          <a:ea typeface="+mj-ea"/>
          <a:cs typeface="+mj-cs"/>
        </a:defRPr>
      </a:lvl1pPr>
    </p:titleStyle>
    <p:bodyStyle>
      <a:lvl1pPr marL="0" indent="0" algn="l" defTabSz="914400" rtl="0" eaLnBrk="1" latinLnBrk="0" hangingPunct="1">
        <a:lnSpc>
          <a:spcPct val="110000"/>
        </a:lnSpc>
        <a:spcBef>
          <a:spcPts val="1000"/>
        </a:spcBef>
        <a:spcAft>
          <a:spcPts val="1500"/>
        </a:spcAft>
        <a:buFontTx/>
        <a:buNone/>
        <a:defRPr sz="22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0" algn="l" defTabSz="914400" rtl="0" eaLnBrk="1" latinLnBrk="0" hangingPunct="1">
        <a:lnSpc>
          <a:spcPct val="110000"/>
        </a:lnSpc>
        <a:spcBef>
          <a:spcPts val="500"/>
        </a:spcBef>
        <a:spcAft>
          <a:spcPts val="1500"/>
        </a:spcAft>
        <a:buFontTx/>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indent="0" algn="l" defTabSz="914400" rtl="0" eaLnBrk="1" latinLnBrk="0" hangingPunct="1">
        <a:lnSpc>
          <a:spcPct val="110000"/>
        </a:lnSpc>
        <a:spcBef>
          <a:spcPts val="500"/>
        </a:spcBef>
        <a:spcAft>
          <a:spcPts val="1500"/>
        </a:spcAft>
        <a:buFontTx/>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600" indent="0" algn="l" defTabSz="914400" rtl="0" eaLnBrk="1" latinLnBrk="0" hangingPunct="1">
        <a:lnSpc>
          <a:spcPct val="110000"/>
        </a:lnSpc>
        <a:spcBef>
          <a:spcPts val="500"/>
        </a:spcBef>
        <a:spcAft>
          <a:spcPts val="1500"/>
        </a:spcAft>
        <a:buFontTx/>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800" indent="0" algn="l" defTabSz="914400" rtl="0" eaLnBrk="1" latinLnBrk="0" hangingPunct="1">
        <a:lnSpc>
          <a:spcPct val="110000"/>
        </a:lnSpc>
        <a:spcBef>
          <a:spcPts val="500"/>
        </a:spcBef>
        <a:spcAft>
          <a:spcPts val="1500"/>
        </a:spcAft>
        <a:buFontTx/>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michelle.villeneuve@sydney.edu.a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qdn.org.au/our-work/disability-inclusive-disaster-risk-reduction/"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ollaborating4inclusion.org/disability-inclusive-disaster-risk-reduction/p-cep-resource-packag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daru.org.au/resource/clearing-a-path-to-full-inclusion-of-people-with-disability-in-emergency-management-policy-and-practice-in-australia"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ollaborating4inclusion.org/wp-content/uploads/2021/08/CaseStudy_7_FINAL.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collaborating4inclusion.org/wp-content/uploads/2021/10/Research_in_Brief_3_FINAL-Taking_Disability_out_of_the_Too_Hard_Basket.pdf" TargetMode="External"/><Relationship Id="rId4" Type="http://schemas.openxmlformats.org/officeDocument/2006/relationships/hyperlink" Target="https://collaborating4inclusion.org/wp-content/uploads/2021/08/CaseStudy_8_FINAL.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HpzKSyL1E5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QelnjjR2CO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068387-72C4-4480-8668-483E65AC79CA}"/>
              </a:ext>
            </a:extLst>
          </p:cNvPr>
          <p:cNvSpPr>
            <a:spLocks noGrp="1"/>
          </p:cNvSpPr>
          <p:nvPr>
            <p:ph type="ctrTitle"/>
          </p:nvPr>
        </p:nvSpPr>
        <p:spPr>
          <a:xfrm>
            <a:off x="837857" y="2136876"/>
            <a:ext cx="7926216" cy="1989773"/>
          </a:xfrm>
        </p:spPr>
        <p:txBody>
          <a:bodyPr>
            <a:normAutofit/>
          </a:bodyPr>
          <a:lstStyle/>
          <a:p>
            <a:r>
              <a:rPr lang="en-AU" dirty="0">
                <a:latin typeface="Panton Bold" panose="00000800000000000000" pitchFamily="50" charset="0"/>
              </a:rPr>
              <a:t>Coordinating </a:t>
            </a:r>
            <a:r>
              <a:rPr lang="en-AU">
                <a:latin typeface="Panton Bold" panose="00000800000000000000" pitchFamily="50" charset="0"/>
              </a:rPr>
              <a:t>Recovery Support for </a:t>
            </a:r>
            <a:r>
              <a:rPr lang="en-AU" dirty="0">
                <a:latin typeface="Panton Bold" panose="00000800000000000000" pitchFamily="50" charset="0"/>
              </a:rPr>
              <a:t>People with Disability</a:t>
            </a:r>
          </a:p>
        </p:txBody>
      </p:sp>
    </p:spTree>
    <p:extLst>
      <p:ext uri="{BB962C8B-B14F-4D97-AF65-F5344CB8AC3E}">
        <p14:creationId xmlns:p14="http://schemas.microsoft.com/office/powerpoint/2010/main" val="331108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3B6280-0AA5-D19C-6619-EF1D69B24ADB}"/>
              </a:ext>
            </a:extLst>
          </p:cNvPr>
          <p:cNvSpPr/>
          <p:nvPr/>
        </p:nvSpPr>
        <p:spPr>
          <a:xfrm>
            <a:off x="0" y="0"/>
            <a:ext cx="12237929" cy="685799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73661" y="654868"/>
            <a:ext cx="10290132" cy="5548262"/>
          </a:xfrm>
        </p:spPr>
        <p:txBody>
          <a:bodyPr>
            <a:noAutofit/>
          </a:bodyPr>
          <a:lstStyle/>
          <a:p>
            <a:pPr marL="0" indent="0" algn="ctr">
              <a:lnSpc>
                <a:spcPct val="110000"/>
              </a:lnSpc>
              <a:spcBef>
                <a:spcPts val="0"/>
              </a:spcBef>
              <a:buNone/>
            </a:pPr>
            <a:r>
              <a:rPr lang="en-US" dirty="0">
                <a:solidFill>
                  <a:schemeClr val="bg1"/>
                </a:solidFill>
                <a:latin typeface="Panton SemiBold" panose="00000700000000000000" pitchFamily="50" charset="0"/>
              </a:rPr>
              <a:t>Disability service organisations can represent the voices of service providers</a:t>
            </a:r>
            <a:br>
              <a:rPr lang="en-US" dirty="0">
                <a:solidFill>
                  <a:schemeClr val="bg1"/>
                </a:solidFill>
                <a:latin typeface="Panton SemiBold" panose="00000700000000000000" pitchFamily="50" charset="0"/>
              </a:rPr>
            </a:br>
            <a:r>
              <a:rPr lang="en-US" dirty="0">
                <a:solidFill>
                  <a:schemeClr val="bg1"/>
                </a:solidFill>
                <a:latin typeface="Panton SemiBold" panose="00000700000000000000" pitchFamily="50" charset="0"/>
              </a:rPr>
              <a:t>in emergency planning. </a:t>
            </a:r>
            <a:br>
              <a:rPr lang="en-US" dirty="0">
                <a:solidFill>
                  <a:schemeClr val="bg1"/>
                </a:solidFill>
                <a:latin typeface="Panton SemiBold" panose="00000700000000000000" pitchFamily="50" charset="0"/>
              </a:rPr>
            </a:br>
            <a:endParaRPr lang="en-US" dirty="0">
              <a:solidFill>
                <a:schemeClr val="bg1"/>
              </a:solidFill>
              <a:latin typeface="Panton SemiBold" panose="00000700000000000000" pitchFamily="50" charset="0"/>
            </a:endParaRPr>
          </a:p>
          <a:p>
            <a:pPr marL="0" indent="0" algn="ctr">
              <a:lnSpc>
                <a:spcPct val="110000"/>
              </a:lnSpc>
              <a:spcBef>
                <a:spcPts val="0"/>
              </a:spcBef>
              <a:buNone/>
            </a:pPr>
            <a:r>
              <a:rPr lang="en-US" dirty="0">
                <a:solidFill>
                  <a:schemeClr val="bg1"/>
                </a:solidFill>
                <a:latin typeface="Panton SemiBold" panose="00000700000000000000" pitchFamily="50" charset="0"/>
              </a:rPr>
              <a:t>Disabled People’s Organisations (DPO) can represent the voices</a:t>
            </a:r>
            <a:br>
              <a:rPr lang="en-US" dirty="0">
                <a:solidFill>
                  <a:schemeClr val="bg1"/>
                </a:solidFill>
                <a:latin typeface="Panton SemiBold" panose="00000700000000000000" pitchFamily="50" charset="0"/>
              </a:rPr>
            </a:br>
            <a:r>
              <a:rPr lang="en-US" dirty="0">
                <a:solidFill>
                  <a:schemeClr val="bg1"/>
                </a:solidFill>
                <a:latin typeface="Panton SemiBold" panose="00000700000000000000" pitchFamily="50" charset="0"/>
              </a:rPr>
              <a:t>of people with disability. </a:t>
            </a:r>
          </a:p>
          <a:p>
            <a:pPr marL="0" indent="0" algn="ctr">
              <a:lnSpc>
                <a:spcPct val="110000"/>
              </a:lnSpc>
              <a:spcBef>
                <a:spcPts val="0"/>
              </a:spcBef>
              <a:buNone/>
            </a:pPr>
            <a:endParaRPr lang="en-US" dirty="0">
              <a:solidFill>
                <a:schemeClr val="bg1"/>
              </a:solidFill>
              <a:latin typeface="Panton SemiBold" panose="00000700000000000000" pitchFamily="50" charset="0"/>
            </a:endParaRPr>
          </a:p>
          <a:p>
            <a:pPr marL="0" indent="0" algn="ctr">
              <a:lnSpc>
                <a:spcPct val="110000"/>
              </a:lnSpc>
              <a:spcBef>
                <a:spcPts val="0"/>
              </a:spcBef>
              <a:buNone/>
            </a:pPr>
            <a:r>
              <a:rPr lang="en-US" dirty="0">
                <a:solidFill>
                  <a:schemeClr val="bg1"/>
                </a:solidFill>
                <a:latin typeface="Panton SemiBold" panose="00000700000000000000" pitchFamily="50" charset="0"/>
              </a:rPr>
              <a:t>Remember this when reviewing your emergency plans. You may have consulted with services and advocacy organisations, but has your planning process included meaningful participation of DPOs? </a:t>
            </a:r>
          </a:p>
          <a:p>
            <a:pPr marL="0" indent="0" algn="ctr">
              <a:lnSpc>
                <a:spcPct val="110000"/>
              </a:lnSpc>
              <a:spcBef>
                <a:spcPts val="0"/>
              </a:spcBef>
              <a:buNone/>
            </a:pPr>
            <a:endParaRPr lang="en-US" dirty="0">
              <a:solidFill>
                <a:schemeClr val="bg1"/>
              </a:solidFill>
              <a:latin typeface="Panton SemiBold" panose="00000700000000000000" pitchFamily="50" charset="0"/>
            </a:endParaRPr>
          </a:p>
          <a:p>
            <a:pPr marL="0" indent="0" algn="ctr">
              <a:lnSpc>
                <a:spcPct val="110000"/>
              </a:lnSpc>
              <a:spcBef>
                <a:spcPts val="0"/>
              </a:spcBef>
              <a:buNone/>
            </a:pPr>
            <a:r>
              <a:rPr lang="en-US" dirty="0">
                <a:solidFill>
                  <a:schemeClr val="bg1"/>
                </a:solidFill>
                <a:latin typeface="Panton SemiBold" panose="00000700000000000000" pitchFamily="50" charset="0"/>
              </a:rPr>
              <a:t>This information is needed for community level emergency management</a:t>
            </a:r>
            <a:br>
              <a:rPr lang="en-US" dirty="0">
                <a:solidFill>
                  <a:schemeClr val="bg1"/>
                </a:solidFill>
                <a:latin typeface="Panton SemiBold" panose="00000700000000000000" pitchFamily="50" charset="0"/>
              </a:rPr>
            </a:br>
            <a:r>
              <a:rPr lang="en-US" dirty="0">
                <a:solidFill>
                  <a:schemeClr val="bg1"/>
                </a:solidFill>
                <a:latin typeface="Panton SemiBold" panose="00000700000000000000" pitchFamily="50" charset="0"/>
              </a:rPr>
              <a:t>and disaster recovery planning.</a:t>
            </a:r>
            <a:endParaRPr lang="en-AU" dirty="0">
              <a:solidFill>
                <a:schemeClr val="bg1"/>
              </a:solidFill>
              <a:latin typeface="Panton SemiBold" panose="00000700000000000000" pitchFamily="50" charset="0"/>
            </a:endParaRPr>
          </a:p>
        </p:txBody>
      </p:sp>
    </p:spTree>
    <p:extLst>
      <p:ext uri="{BB962C8B-B14F-4D97-AF65-F5344CB8AC3E}">
        <p14:creationId xmlns:p14="http://schemas.microsoft.com/office/powerpoint/2010/main" val="293566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NDIS Practice Standards </a:t>
            </a:r>
          </a:p>
        </p:txBody>
      </p:sp>
      <p:pic>
        <p:nvPicPr>
          <p:cNvPr id="5" name="Content Placeholder 4" descr="Text&#10;&#10;Description automatically generated">
            <a:extLst>
              <a:ext uri="{FF2B5EF4-FFF2-40B4-BE49-F238E27FC236}">
                <a16:creationId xmlns:a16="http://schemas.microsoft.com/office/drawing/2014/main" id="{489F0DC1-B58C-E487-A4F3-61EC8461AF8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20926786">
            <a:off x="852577" y="1549468"/>
            <a:ext cx="2818696" cy="3965123"/>
          </a:xfrm>
        </p:spPr>
      </p:pic>
      <p:sp>
        <p:nvSpPr>
          <p:cNvPr id="6" name="TextBox 5">
            <a:extLst>
              <a:ext uri="{FF2B5EF4-FFF2-40B4-BE49-F238E27FC236}">
                <a16:creationId xmlns:a16="http://schemas.microsoft.com/office/drawing/2014/main" id="{EBA26B6B-0065-C330-52E9-B643E78FE8A0}"/>
              </a:ext>
            </a:extLst>
          </p:cNvPr>
          <p:cNvSpPr txBox="1"/>
          <p:nvPr/>
        </p:nvSpPr>
        <p:spPr>
          <a:xfrm>
            <a:off x="4327302" y="1136888"/>
            <a:ext cx="7479379" cy="3139321"/>
          </a:xfrm>
          <a:prstGeom prst="rect">
            <a:avLst/>
          </a:prstGeom>
          <a:noFill/>
        </p:spPr>
        <p:txBody>
          <a:bodyPr wrap="square" rtlCol="0">
            <a:spAutoFit/>
          </a:bodyPr>
          <a:lstStyle/>
          <a:p>
            <a:r>
              <a:rPr lang="en-AU" sz="2200" dirty="0">
                <a:latin typeface="Calibri" panose="020F0502020204030204" pitchFamily="34" charset="0"/>
                <a:ea typeface="Calibri" panose="020F0502020204030204" pitchFamily="34" charset="0"/>
                <a:cs typeface="Calibri" panose="020F0502020204030204" pitchFamily="34" charset="0"/>
              </a:rPr>
              <a:t>The emergency and disaster management practice standard applies to existing registered NDIS providers from January 2022.</a:t>
            </a:r>
          </a:p>
          <a:p>
            <a:endParaRPr lang="en-AU" sz="2200" dirty="0">
              <a:latin typeface="Calibri" panose="020F0502020204030204" pitchFamily="34" charset="0"/>
              <a:ea typeface="Calibri" panose="020F0502020204030204" pitchFamily="34" charset="0"/>
              <a:cs typeface="Calibri" panose="020F0502020204030204" pitchFamily="34" charset="0"/>
            </a:endParaRPr>
          </a:p>
          <a:p>
            <a:r>
              <a:rPr lang="en-AU" sz="2200" dirty="0">
                <a:latin typeface="Calibri" panose="020F0502020204030204" pitchFamily="34" charset="0"/>
                <a:ea typeface="Calibri" panose="020F0502020204030204" pitchFamily="34" charset="0"/>
                <a:cs typeface="Calibri" panose="020F0502020204030204" pitchFamily="34" charset="0"/>
              </a:rPr>
              <a:t>It will take time for NDIS providers to develop their capabilities and confidence in emergency and disaster management planning with the people they support.  </a:t>
            </a:r>
            <a:endParaRPr lang="en-US" sz="2200" dirty="0">
              <a:latin typeface="Calibri" panose="020F0502020204030204" pitchFamily="34" charset="0"/>
              <a:ea typeface="Calibri" panose="020F0502020204030204" pitchFamily="34" charset="0"/>
              <a:cs typeface="Calibri" panose="020F0502020204030204" pitchFamily="34" charset="0"/>
            </a:endParaRPr>
          </a:p>
          <a:p>
            <a:endParaRPr lang="en-AU" sz="2200" dirty="0">
              <a:latin typeface="Calibri" panose="020F0502020204030204" pitchFamily="34" charset="0"/>
              <a:ea typeface="Calibri" panose="020F0502020204030204" pitchFamily="34" charset="0"/>
              <a:cs typeface="Calibri" panose="020F0502020204030204" pitchFamily="34" charset="0"/>
            </a:endParaRPr>
          </a:p>
          <a:p>
            <a:r>
              <a:rPr lang="en-AU" sz="2200" dirty="0">
                <a:latin typeface="Calibri" panose="020F0502020204030204" pitchFamily="34" charset="0"/>
                <a:ea typeface="Calibri" panose="020F0502020204030204" pitchFamily="34" charset="0"/>
                <a:cs typeface="Calibri" panose="020F0502020204030204" pitchFamily="34" charset="0"/>
              </a:rPr>
              <a:t>Strong relationships need to be built between the emergency management sector and disability service providers. </a:t>
            </a:r>
          </a:p>
        </p:txBody>
      </p:sp>
      <p:sp>
        <p:nvSpPr>
          <p:cNvPr id="7" name="TextBox 6"/>
          <p:cNvSpPr txBox="1"/>
          <p:nvPr/>
        </p:nvSpPr>
        <p:spPr>
          <a:xfrm>
            <a:off x="4327302" y="4482416"/>
            <a:ext cx="7198350" cy="1785104"/>
          </a:xfrm>
          <a:prstGeom prst="rect">
            <a:avLst/>
          </a:prstGeom>
          <a:noFill/>
        </p:spPr>
        <p:txBody>
          <a:bodyPr wrap="square" lIns="91440" tIns="45720" rIns="91440" bIns="45720" rtlCol="0" anchor="t">
            <a:spAutoFit/>
          </a:bodyPr>
          <a:lstStyle/>
          <a:p>
            <a:r>
              <a:rPr lang="en-AU" sz="2200" dirty="0">
                <a:solidFill>
                  <a:srgbClr val="9B1889"/>
                </a:solidFill>
                <a:latin typeface="Panton Bold" panose="00000800000000000000" pitchFamily="50" charset="0"/>
                <a:ea typeface="Calibri bold" panose="020F0702030404030204" pitchFamily="34" charset="0"/>
                <a:cs typeface="Calibri bold" panose="020F0702030404030204" pitchFamily="34" charset="0"/>
              </a:rPr>
              <a:t>It is important that the NDIS Legislation doesn’t become a tool to shift responsibility from the emergency sector over to services; this legislation is a tool to support Australia’s vision and objectives for responsibility sharing.</a:t>
            </a:r>
          </a:p>
        </p:txBody>
      </p:sp>
    </p:spTree>
    <p:extLst>
      <p:ext uri="{BB962C8B-B14F-4D97-AF65-F5344CB8AC3E}">
        <p14:creationId xmlns:p14="http://schemas.microsoft.com/office/powerpoint/2010/main" val="30590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Supporting disability service providers</a:t>
            </a:r>
          </a:p>
        </p:txBody>
      </p:sp>
      <p:sp>
        <p:nvSpPr>
          <p:cNvPr id="3" name="Content Placeholder 2"/>
          <p:cNvSpPr>
            <a:spLocks noGrp="1"/>
          </p:cNvSpPr>
          <p:nvPr>
            <p:ph idx="1"/>
          </p:nvPr>
        </p:nvSpPr>
        <p:spPr>
          <a:xfrm>
            <a:off x="990936" y="1193984"/>
            <a:ext cx="9932703" cy="4287820"/>
          </a:xfrm>
        </p:spPr>
        <p:txBody>
          <a:bodyPr/>
          <a:lstStyle/>
          <a:p>
            <a:r>
              <a:rPr lang="en-AU" dirty="0">
                <a:latin typeface="Panton Bold" panose="00000800000000000000" pitchFamily="50" charset="0"/>
                <a:ea typeface="Calibri bold" panose="020F0702030404030204" pitchFamily="34" charset="0"/>
                <a:cs typeface="Calibri bold" panose="020F0702030404030204" pitchFamily="34" charset="0"/>
              </a:rPr>
              <a:t>Emergency Management Committees have a responsibility to support DPOs and service providers to develop their knowledge and capability through understanding:</a:t>
            </a:r>
          </a:p>
          <a:p>
            <a:pPr marL="342900" indent="-342900">
              <a:buFont typeface="Arial" panose="020B0604020202020204" pitchFamily="34" charset="0"/>
              <a:buChar char="•"/>
            </a:pPr>
            <a:r>
              <a:rPr lang="en-AU" dirty="0"/>
              <a:t>Local disaster risks and how they can impact on their service and the people they support.</a:t>
            </a:r>
          </a:p>
          <a:p>
            <a:pPr marL="342900" indent="-342900">
              <a:buFont typeface="Arial" panose="020B0604020202020204" pitchFamily="34" charset="0"/>
              <a:buChar char="•"/>
            </a:pPr>
            <a:r>
              <a:rPr lang="en-AU" dirty="0"/>
              <a:t>What makes good organisational and service continuity plans that ensure duty of care to staff and people they support.</a:t>
            </a:r>
          </a:p>
          <a:p>
            <a:pPr marL="342900" indent="-342900">
              <a:buFont typeface="Arial" panose="020B0604020202020204" pitchFamily="34" charset="0"/>
              <a:buChar char="•"/>
            </a:pPr>
            <a:r>
              <a:rPr lang="en-AU" dirty="0"/>
              <a:t>How emergency management arrangements operate.</a:t>
            </a:r>
          </a:p>
        </p:txBody>
      </p:sp>
    </p:spTree>
    <p:extLst>
      <p:ext uri="{BB962C8B-B14F-4D97-AF65-F5344CB8AC3E}">
        <p14:creationId xmlns:p14="http://schemas.microsoft.com/office/powerpoint/2010/main" val="3351814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Role of Local Government</a:t>
            </a:r>
          </a:p>
        </p:txBody>
      </p:sp>
      <p:pic>
        <p:nvPicPr>
          <p:cNvPr id="5" name="Content Placeholder 4" descr="A person standing next to a table&#10;&#10;Description automatically generated with medium confidence">
            <a:extLst>
              <a:ext uri="{FF2B5EF4-FFF2-40B4-BE49-F238E27FC236}">
                <a16:creationId xmlns:a16="http://schemas.microsoft.com/office/drawing/2014/main" id="{4E542592-40CA-B0DF-DEDC-DD49C028281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41565" y="1458802"/>
            <a:ext cx="5258070" cy="3949903"/>
          </a:xfrm>
        </p:spPr>
      </p:pic>
    </p:spTree>
    <p:extLst>
      <p:ext uri="{BB962C8B-B14F-4D97-AF65-F5344CB8AC3E}">
        <p14:creationId xmlns:p14="http://schemas.microsoft.com/office/powerpoint/2010/main" val="999792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emergency and recovery planners and committees</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dirty="0"/>
              <a:t>Recovery planning must make sure that recovery services and supports are inclusive of people with disability. </a:t>
            </a:r>
          </a:p>
          <a:p>
            <a:pPr marL="342900" indent="-342900">
              <a:buFont typeface="Arial" panose="020B0604020202020204" pitchFamily="34" charset="0"/>
              <a:buChar char="•"/>
            </a:pPr>
            <a:r>
              <a:rPr lang="en-AU" dirty="0"/>
              <a:t>This may require extra planning for how recovery services will connect up with mainstream community and disability services.</a:t>
            </a:r>
          </a:p>
          <a:p>
            <a:pPr marL="342900" indent="-342900">
              <a:buFont typeface="Arial" panose="020B0604020202020204" pitchFamily="34" charset="0"/>
              <a:buChar char="•"/>
            </a:pPr>
            <a:r>
              <a:rPr lang="en-AU" dirty="0"/>
              <a:t>Recovery services and supports must ensure equitable access for people with disability on par with the rest of the community impacted by disaster.</a:t>
            </a:r>
          </a:p>
        </p:txBody>
      </p:sp>
    </p:spTree>
    <p:extLst>
      <p:ext uri="{BB962C8B-B14F-4D97-AF65-F5344CB8AC3E}">
        <p14:creationId xmlns:p14="http://schemas.microsoft.com/office/powerpoint/2010/main" val="377247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Involving disability providers in emergency and recovery planning</a:t>
            </a:r>
          </a:p>
        </p:txBody>
      </p:sp>
      <p:sp>
        <p:nvSpPr>
          <p:cNvPr id="3" name="Content Placeholder 2"/>
          <p:cNvSpPr>
            <a:spLocks noGrp="1"/>
          </p:cNvSpPr>
          <p:nvPr>
            <p:ph idx="1"/>
          </p:nvPr>
        </p:nvSpPr>
        <p:spPr/>
        <p:txBody>
          <a:bodyPr/>
          <a:lstStyle/>
          <a:p>
            <a:r>
              <a:rPr lang="en-AU" dirty="0"/>
              <a:t>Emergency and recovery planners need to involve service providers </a:t>
            </a:r>
            <a:r>
              <a:rPr lang="en-AU" u="sng" dirty="0"/>
              <a:t>IN</a:t>
            </a:r>
            <a:r>
              <a:rPr lang="en-AU" dirty="0"/>
              <a:t> emergency management and recovery planning.  </a:t>
            </a:r>
          </a:p>
          <a:p>
            <a:r>
              <a:rPr lang="en-AU" dirty="0"/>
              <a:t>This includes considering how to best communicate with and advocate for the needs of people at greatest disaster risk, so that their needs are considered across all stages of planning for responding to and recovering from disasters.</a:t>
            </a:r>
          </a:p>
          <a:p>
            <a:r>
              <a:rPr lang="en-AU" dirty="0">
                <a:solidFill>
                  <a:srgbClr val="9B1889"/>
                </a:solidFill>
                <a:latin typeface="Panton Bold" panose="00000800000000000000" pitchFamily="50" charset="0"/>
                <a:ea typeface="Calibri bold" panose="020F0702030404030204" pitchFamily="34" charset="0"/>
                <a:cs typeface="Calibri bold" panose="020F0702030404030204" pitchFamily="34" charset="0"/>
              </a:rPr>
              <a:t>If people with disability are not included in the planning process, they will be left behind in recovery. </a:t>
            </a:r>
          </a:p>
        </p:txBody>
      </p:sp>
    </p:spTree>
    <p:extLst>
      <p:ext uri="{BB962C8B-B14F-4D97-AF65-F5344CB8AC3E}">
        <p14:creationId xmlns:p14="http://schemas.microsoft.com/office/powerpoint/2010/main" val="2846980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Inclusive emergency management planning</a:t>
            </a:r>
          </a:p>
        </p:txBody>
      </p:sp>
      <p:sp>
        <p:nvSpPr>
          <p:cNvPr id="3" name="Content Placeholder 2"/>
          <p:cNvSpPr>
            <a:spLocks noGrp="1"/>
          </p:cNvSpPr>
          <p:nvPr>
            <p:ph idx="1"/>
          </p:nvPr>
        </p:nvSpPr>
        <p:spPr>
          <a:xfrm>
            <a:off x="990936" y="1348527"/>
            <a:ext cx="9962199" cy="4708143"/>
          </a:xfrm>
        </p:spPr>
        <p:txBody>
          <a:bodyPr>
            <a:normAutofit fontScale="85000" lnSpcReduction="20000"/>
          </a:bodyPr>
          <a:lstStyle/>
          <a:p>
            <a:pPr>
              <a:lnSpc>
                <a:spcPct val="130000"/>
              </a:lnSpc>
            </a:pPr>
            <a:r>
              <a:rPr lang="en-AU" dirty="0">
                <a:latin typeface="Panton Bold" panose="00000800000000000000" pitchFamily="50" charset="0"/>
                <a:ea typeface="Calibri bold" panose="020F0702030404030204" pitchFamily="34" charset="0"/>
                <a:cs typeface="Calibri bold" panose="020F0702030404030204" pitchFamily="34" charset="0"/>
              </a:rPr>
              <a:t>It is always better to have planning conversations to co-design approaches to inclusive emergency management and disaster recovery before disaster hits, however after a disaster, these questions are a good starting point </a:t>
            </a:r>
          </a:p>
          <a:p>
            <a:pPr marL="342900" lvl="0" indent="-342900">
              <a:buFont typeface="Arial" panose="020B0604020202020204" pitchFamily="34" charset="0"/>
              <a:buChar char="•"/>
            </a:pPr>
            <a:r>
              <a:rPr lang="en-AU" dirty="0"/>
              <a:t>What was the impact of the disaster on people with disability?</a:t>
            </a:r>
          </a:p>
          <a:p>
            <a:pPr marL="342900" lvl="0" indent="-342900">
              <a:buFont typeface="Arial" panose="020B0604020202020204" pitchFamily="34" charset="0"/>
              <a:buChar char="•"/>
            </a:pPr>
            <a:r>
              <a:rPr lang="en-AU" dirty="0"/>
              <a:t>What could have been done differently to improve the situation? </a:t>
            </a:r>
          </a:p>
          <a:p>
            <a:pPr marL="342900" lvl="0" indent="-342900">
              <a:buFont typeface="Arial" panose="020B0604020202020204" pitchFamily="34" charset="0"/>
              <a:buChar char="•"/>
            </a:pPr>
            <a:r>
              <a:rPr lang="en-AU" dirty="0"/>
              <a:t>Do people with disability have equitable access to disaster recovery information, services, supports? </a:t>
            </a:r>
          </a:p>
          <a:p>
            <a:pPr marL="342900" lvl="0" indent="-342900">
              <a:buFont typeface="Arial" panose="020B0604020202020204" pitchFamily="34" charset="0"/>
              <a:buChar char="•"/>
            </a:pPr>
            <a:r>
              <a:rPr lang="en-AU" dirty="0"/>
              <a:t>What is the impact of recovery services on the safety and well-being of people with disability recovering from disaster?</a:t>
            </a:r>
          </a:p>
          <a:p>
            <a:pPr marL="342900" lvl="0" indent="-342900">
              <a:buFont typeface="Arial" panose="020B0604020202020204" pitchFamily="34" charset="0"/>
              <a:buChar char="•"/>
            </a:pPr>
            <a:r>
              <a:rPr lang="en-AU" dirty="0"/>
              <a:t>How can we make sure that people with disability have the services they need? </a:t>
            </a:r>
          </a:p>
        </p:txBody>
      </p:sp>
    </p:spTree>
    <p:extLst>
      <p:ext uri="{BB962C8B-B14F-4D97-AF65-F5344CB8AC3E}">
        <p14:creationId xmlns:p14="http://schemas.microsoft.com/office/powerpoint/2010/main" val="3253854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Robynne was forgotten after a cyclone</a:t>
            </a:r>
            <a:endParaRPr lang="en-AU"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03823" y="1341350"/>
            <a:ext cx="5141664" cy="3874594"/>
          </a:xfrm>
        </p:spPr>
      </p:pic>
      <p:sp>
        <p:nvSpPr>
          <p:cNvPr id="3" name="TextBox 2"/>
          <p:cNvSpPr txBox="1"/>
          <p:nvPr/>
        </p:nvSpPr>
        <p:spPr>
          <a:xfrm>
            <a:off x="616094" y="1245210"/>
            <a:ext cx="5546447" cy="5078313"/>
          </a:xfrm>
          <a:prstGeom prst="rect">
            <a:avLst/>
          </a:prstGeom>
          <a:noFill/>
        </p:spPr>
        <p:txBody>
          <a:bodyPr wrap="square" rtlCol="0">
            <a:spAutoFit/>
          </a:bodyPr>
          <a:lstStyle/>
          <a:p>
            <a:r>
              <a:rPr lang="en-US" dirty="0">
                <a:latin typeface="Calibri italic" panose="020F05020202040A0204" pitchFamily="34" charset="0"/>
                <a:ea typeface="Calibri italic" panose="020F05020202040A0204" pitchFamily="34" charset="0"/>
                <a:cs typeface="Calibri italic" panose="020F05020202040A0204" pitchFamily="34" charset="0"/>
              </a:rPr>
              <a:t>"I was stuck in my lounge room for four days, with no food, no water and no way of getting to the bathroom," </a:t>
            </a:r>
            <a:r>
              <a:rPr lang="en-US" dirty="0">
                <a:latin typeface="Calibri" panose="020F0502020204030204" pitchFamily="34" charset="0"/>
                <a:ea typeface="Calibri" panose="020F0502020204030204" pitchFamily="34" charset="0"/>
                <a:cs typeface="Calibri" panose="020F0502020204030204" pitchFamily="34" charset="0"/>
              </a:rPr>
              <a:t>Robynne Clifton said.</a:t>
            </a:r>
            <a:br>
              <a:rPr lang="en-US" dirty="0">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italic" panose="020F05020202040A0204" pitchFamily="34" charset="0"/>
                <a:ea typeface="Calibri italic" panose="020F05020202040A0204" pitchFamily="34" charset="0"/>
                <a:cs typeface="Calibri italic" panose="020F05020202040A0204" pitchFamily="34" charset="0"/>
              </a:rPr>
              <a:t>"It was devastating. I just wanted to forget about living."</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Cyclone Marcia hit the central Queensland coast as a Category 5 storm on February 22, 2015, leaving a trail of destruction. The city was left without telephone connections and electricity for eight days.</a:t>
            </a:r>
            <a:br>
              <a:rPr lang="en-US" dirty="0">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For Ms Clifton, who has post-polio syndrome, the ordeal is still raw. She has been relying on her wheelchair since 2013, soon after her husband passed away. During the emergency, no one came to check on her.</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italic" panose="020F05020202040A0204" pitchFamily="34" charset="0"/>
                <a:ea typeface="Calibri italic" panose="020F05020202040A0204" pitchFamily="34" charset="0"/>
                <a:cs typeface="Calibri italic" panose="020F05020202040A0204" pitchFamily="34" charset="0"/>
              </a:rPr>
              <a:t>"I thought, how could anybody be so cruel,"</a:t>
            </a:r>
            <a:r>
              <a:rPr lang="en-US" dirty="0">
                <a:latin typeface="Calibri" panose="020F0502020204030204" pitchFamily="34" charset="0"/>
                <a:ea typeface="Calibri" panose="020F0502020204030204" pitchFamily="34" charset="0"/>
                <a:cs typeface="Calibri" panose="020F0502020204030204" pitchFamily="34" charset="0"/>
              </a:rPr>
              <a:t> she said.</a:t>
            </a:r>
            <a:br>
              <a:rPr lang="en-US" dirty="0">
                <a:latin typeface="Calibri" panose="020F0502020204030204" pitchFamily="34" charset="0"/>
                <a:ea typeface="Calibri" panose="020F0502020204030204" pitchFamily="34" charset="0"/>
                <a:cs typeface="Calibri" panose="020F0502020204030204" pitchFamily="34" charset="0"/>
              </a:rPr>
            </a:br>
            <a:endParaRPr lang="en-AU"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3705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Turned away from evacuation centre and hospital</a:t>
            </a:r>
          </a:p>
        </p:txBody>
      </p:sp>
      <p:sp>
        <p:nvSpPr>
          <p:cNvPr id="3" name="Content Placeholder 2"/>
          <p:cNvSpPr>
            <a:spLocks noGrp="1"/>
          </p:cNvSpPr>
          <p:nvPr>
            <p:ph idx="1"/>
          </p:nvPr>
        </p:nvSpPr>
        <p:spPr>
          <a:xfrm>
            <a:off x="711034" y="1244010"/>
            <a:ext cx="11058056" cy="4904166"/>
          </a:xfrm>
        </p:spPr>
        <p:txBody>
          <a:bodyPr>
            <a:noAutofit/>
          </a:bodyPr>
          <a:lstStyle/>
          <a:p>
            <a:pPr>
              <a:lnSpc>
                <a:spcPct val="100000"/>
              </a:lnSpc>
            </a:pPr>
            <a:r>
              <a:rPr lang="en-US" sz="1800" dirty="0"/>
              <a:t>In the lead up to the cyclone, Ms Clifton's carer told her to relocate to the local evacuation centre, which would keep her safe.</a:t>
            </a:r>
          </a:p>
          <a:p>
            <a:pPr>
              <a:lnSpc>
                <a:spcPct val="100000"/>
              </a:lnSpc>
            </a:pPr>
            <a:r>
              <a:rPr lang="en-US" sz="1800" dirty="0"/>
              <a:t>Ms Clifton was told by the centre's staff that they did not have the experience to move her from her wheelchair and lower her into a bed.</a:t>
            </a:r>
          </a:p>
          <a:p>
            <a:pPr>
              <a:lnSpc>
                <a:spcPct val="100000"/>
              </a:lnSpc>
            </a:pPr>
            <a:r>
              <a:rPr lang="en-US" sz="1800" dirty="0"/>
              <a:t>So she returned home and sat out the cyclone in her bathroom. </a:t>
            </a:r>
          </a:p>
          <a:p>
            <a:pPr>
              <a:lnSpc>
                <a:spcPct val="100000"/>
              </a:lnSpc>
            </a:pPr>
            <a:r>
              <a:rPr lang="en-US" sz="1800" dirty="0">
                <a:latin typeface="Calibri italic" panose="020F05020202040A0204" pitchFamily="34" charset="0"/>
                <a:ea typeface="Calibri italic" panose="020F05020202040A0204" pitchFamily="34" charset="0"/>
                <a:cs typeface="Calibri italic" panose="020F05020202040A0204" pitchFamily="34" charset="0"/>
              </a:rPr>
              <a:t>"It was very scary."</a:t>
            </a:r>
          </a:p>
          <a:p>
            <a:pPr>
              <a:lnSpc>
                <a:spcPct val="100000"/>
              </a:lnSpc>
            </a:pPr>
            <a:r>
              <a:rPr lang="en-US" sz="1800" dirty="0"/>
              <a:t>Ms Clifton's one link to the outside world, a medical alert system, relied on power and then a battery, which ran out.</a:t>
            </a:r>
          </a:p>
          <a:p>
            <a:pPr>
              <a:lnSpc>
                <a:spcPct val="100000"/>
              </a:lnSpc>
            </a:pPr>
            <a:r>
              <a:rPr lang="en-US" sz="1800" dirty="0"/>
              <a:t>After four days and no sign of anyone coming to check on her, Ms Clifton said she called the ambulance for help.</a:t>
            </a:r>
          </a:p>
          <a:p>
            <a:pPr>
              <a:lnSpc>
                <a:spcPct val="100000"/>
              </a:lnSpc>
            </a:pPr>
            <a:r>
              <a:rPr lang="en-US" sz="1800" dirty="0"/>
              <a:t>The paramedics took her to hospital, but a nurse turned her away because she was not injured or sick.</a:t>
            </a:r>
          </a:p>
        </p:txBody>
      </p:sp>
    </p:spTree>
    <p:extLst>
      <p:ext uri="{BB962C8B-B14F-4D97-AF65-F5344CB8AC3E}">
        <p14:creationId xmlns:p14="http://schemas.microsoft.com/office/powerpoint/2010/main" val="2851173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 ordeal did not stop there</a:t>
            </a:r>
            <a:endParaRPr lang="en-AU" dirty="0"/>
          </a:p>
        </p:txBody>
      </p:sp>
      <p:sp>
        <p:nvSpPr>
          <p:cNvPr id="3" name="Content Placeholder 2"/>
          <p:cNvSpPr>
            <a:spLocks noGrp="1"/>
          </p:cNvSpPr>
          <p:nvPr>
            <p:ph idx="1"/>
          </p:nvPr>
        </p:nvSpPr>
        <p:spPr/>
        <p:txBody>
          <a:bodyPr/>
          <a:lstStyle/>
          <a:p>
            <a:r>
              <a:rPr lang="en-US" dirty="0"/>
              <a:t>When the power returned and Ms Clifton was able to power up her wheelchair, she travelled five blocks to a centre distributing water.</a:t>
            </a:r>
          </a:p>
          <a:p>
            <a:r>
              <a:rPr lang="en-US" dirty="0"/>
              <a:t>She was turned away because she did not live in that local government area; she lived just outside its border.</a:t>
            </a:r>
          </a:p>
          <a:p>
            <a:endParaRPr lang="en-AU" dirty="0"/>
          </a:p>
        </p:txBody>
      </p:sp>
    </p:spTree>
    <p:extLst>
      <p:ext uri="{BB962C8B-B14F-4D97-AF65-F5344CB8AC3E}">
        <p14:creationId xmlns:p14="http://schemas.microsoft.com/office/powerpoint/2010/main" val="615409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Objectives</a:t>
            </a:r>
          </a:p>
        </p:txBody>
      </p:sp>
      <p:sp>
        <p:nvSpPr>
          <p:cNvPr id="7" name="Rounded Rectangle 6"/>
          <p:cNvSpPr/>
          <p:nvPr/>
        </p:nvSpPr>
        <p:spPr>
          <a:xfrm>
            <a:off x="814192" y="1382445"/>
            <a:ext cx="10421655" cy="1212675"/>
          </a:xfrm>
          <a:prstGeom prst="roundRect">
            <a:avLst>
              <a:gd name="adj" fmla="val 0"/>
            </a:avLst>
          </a:prstGeom>
          <a:solidFill>
            <a:srgbClr val="EBD3E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0000"/>
              </a:lnSpc>
            </a:pPr>
            <a:r>
              <a:rPr lang="en-AU" sz="2000" dirty="0">
                <a:solidFill>
                  <a:srgbClr val="9B1889"/>
                </a:solidFill>
                <a:latin typeface="Calibri" panose="020F0502020204030204" pitchFamily="34" charset="0"/>
                <a:ea typeface="Calibri" panose="020F0502020204030204" pitchFamily="34" charset="0"/>
                <a:cs typeface="Calibri" panose="020F0502020204030204" pitchFamily="34" charset="0"/>
              </a:rPr>
              <a:t>Understanding how people with disability are disproportionately impacted before, during and after disaster and what this means for recovery planning and service arrangements.</a:t>
            </a:r>
          </a:p>
        </p:txBody>
      </p:sp>
      <p:sp>
        <p:nvSpPr>
          <p:cNvPr id="10" name="Rounded Rectangle 9"/>
          <p:cNvSpPr/>
          <p:nvPr/>
        </p:nvSpPr>
        <p:spPr>
          <a:xfrm>
            <a:off x="814192" y="2896394"/>
            <a:ext cx="10421655" cy="1436546"/>
          </a:xfrm>
          <a:prstGeom prst="roundRect">
            <a:avLst>
              <a:gd name="adj" fmla="val 0"/>
            </a:avLst>
          </a:prstGeom>
          <a:solidFill>
            <a:srgbClr val="F1E8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Bef>
                <a:spcPts val="1000"/>
              </a:spcBef>
            </a:pPr>
            <a:r>
              <a:rPr lang="en-AU" sz="2000" dirty="0">
                <a:solidFill>
                  <a:srgbClr val="9B1889"/>
                </a:solidFill>
                <a:latin typeface="Calibri" panose="020F0502020204030204" pitchFamily="34" charset="0"/>
                <a:ea typeface="Calibri" panose="020F0502020204030204" pitchFamily="34" charset="0"/>
                <a:cs typeface="Calibri" panose="020F0502020204030204" pitchFamily="34" charset="0"/>
              </a:rPr>
              <a:t>Understanding emergency managements’ role in disability inclusive emergency and recovery planning - and the importance of working in partnership </a:t>
            </a:r>
            <a:r>
              <a:rPr lang="en-AU" sz="2000" u="sng" dirty="0">
                <a:solidFill>
                  <a:srgbClr val="9B1889"/>
                </a:solidFill>
                <a:latin typeface="Calibri" panose="020F0502020204030204" pitchFamily="34" charset="0"/>
                <a:ea typeface="Calibri" panose="020F0502020204030204" pitchFamily="34" charset="0"/>
                <a:cs typeface="Calibri" panose="020F0502020204030204" pitchFamily="34" charset="0"/>
              </a:rPr>
              <a:t>with</a:t>
            </a:r>
            <a:r>
              <a:rPr lang="en-AU" sz="2000" dirty="0">
                <a:solidFill>
                  <a:srgbClr val="9B1889"/>
                </a:solidFill>
                <a:latin typeface="Calibri" panose="020F0502020204030204" pitchFamily="34" charset="0"/>
                <a:ea typeface="Calibri" panose="020F0502020204030204" pitchFamily="34" charset="0"/>
                <a:cs typeface="Calibri" panose="020F0502020204030204" pitchFamily="34" charset="0"/>
              </a:rPr>
              <a:t> people with disability, the services that support them and their representatives/advocacy organisations.</a:t>
            </a:r>
          </a:p>
        </p:txBody>
      </p:sp>
      <p:sp>
        <p:nvSpPr>
          <p:cNvPr id="11" name="Rounded Rectangle 10"/>
          <p:cNvSpPr/>
          <p:nvPr/>
        </p:nvSpPr>
        <p:spPr>
          <a:xfrm>
            <a:off x="814192" y="4671869"/>
            <a:ext cx="10421655" cy="931178"/>
          </a:xfrm>
          <a:prstGeom prst="roundRect">
            <a:avLst>
              <a:gd name="adj" fmla="val 0"/>
            </a:avLst>
          </a:prstGeom>
          <a:solidFill>
            <a:srgbClr val="EBD3E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0000"/>
              </a:lnSpc>
            </a:pPr>
            <a:r>
              <a:rPr lang="en-AU" sz="2000" dirty="0">
                <a:solidFill>
                  <a:srgbClr val="9B1889"/>
                </a:solidFill>
                <a:latin typeface="Calibri" panose="020F0502020204030204" pitchFamily="34" charset="0"/>
                <a:ea typeface="Calibri" panose="020F0502020204030204" pitchFamily="34" charset="0"/>
                <a:cs typeface="Calibri" panose="020F0502020204030204" pitchFamily="34" charset="0"/>
              </a:rPr>
              <a:t>Identify action-oriented strategies to increase access, inclusion and support of people with disability in recovery.</a:t>
            </a:r>
          </a:p>
        </p:txBody>
      </p:sp>
    </p:spTree>
    <p:extLst>
      <p:ext uri="{BB962C8B-B14F-4D97-AF65-F5344CB8AC3E}">
        <p14:creationId xmlns:p14="http://schemas.microsoft.com/office/powerpoint/2010/main" val="95574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9DDE3E-576D-4458-90E0-DD79588F907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Title 1"/>
          <p:cNvSpPr>
            <a:spLocks noGrp="1"/>
          </p:cNvSpPr>
          <p:nvPr>
            <p:ph type="title"/>
          </p:nvPr>
        </p:nvSpPr>
        <p:spPr>
          <a:xfrm>
            <a:off x="2337516" y="953037"/>
            <a:ext cx="7617853" cy="4855335"/>
          </a:xfrm>
        </p:spPr>
        <p:txBody>
          <a:bodyPr>
            <a:normAutofit/>
          </a:bodyPr>
          <a:lstStyle/>
          <a:p>
            <a:pPr algn="ctr">
              <a:lnSpc>
                <a:spcPct val="107000"/>
              </a:lnSpc>
              <a:spcAft>
                <a:spcPts val="800"/>
              </a:spcAft>
            </a:pPr>
            <a:r>
              <a:rPr lang="en-US" dirty="0">
                <a:solidFill>
                  <a:schemeClr val="bg1"/>
                </a:solidFill>
              </a:rPr>
              <a:t>Case Study Discussion </a:t>
            </a:r>
            <a:br>
              <a:rPr lang="en-US" sz="2200" dirty="0">
                <a:solidFill>
                  <a:schemeClr val="bg1"/>
                </a:solidFill>
              </a:rPr>
            </a:br>
            <a:br>
              <a:rPr lang="en-US" sz="2200" dirty="0">
                <a:solidFill>
                  <a:schemeClr val="bg1"/>
                </a:solidFill>
              </a:rPr>
            </a:br>
            <a:r>
              <a:rPr lang="en-US" sz="2200" dirty="0">
                <a:solidFill>
                  <a:schemeClr val="bg1"/>
                </a:solidFill>
              </a:rPr>
              <a:t>Reflecting on Robyn’s experience:</a:t>
            </a:r>
            <a:br>
              <a:rPr lang="en-US" sz="2200" dirty="0">
                <a:solidFill>
                  <a:schemeClr val="bg1"/>
                </a:solidFill>
              </a:rPr>
            </a:br>
            <a:br>
              <a:rPr lang="en-US" sz="2200" dirty="0">
                <a:solidFill>
                  <a:schemeClr val="bg1"/>
                </a:solidFill>
              </a:rPr>
            </a:br>
            <a:r>
              <a:rPr lang="en-US" sz="2200" dirty="0">
                <a:solidFill>
                  <a:schemeClr val="bg1"/>
                </a:solidFill>
              </a:rPr>
              <a:t>How will you make sure that people with disability have </a:t>
            </a:r>
            <a:r>
              <a:rPr lang="en-US" sz="2200" u="sng" dirty="0">
                <a:solidFill>
                  <a:schemeClr val="bg1"/>
                </a:solidFill>
                <a:latin typeface="Panton Bold" panose="00000800000000000000" pitchFamily="50" charset="0"/>
              </a:rPr>
              <a:t>access</a:t>
            </a:r>
            <a:r>
              <a:rPr lang="en-US" sz="2200" dirty="0">
                <a:solidFill>
                  <a:schemeClr val="bg1"/>
                </a:solidFill>
              </a:rPr>
              <a:t> to recovery services and supports?</a:t>
            </a:r>
            <a:br>
              <a:rPr lang="en-US" sz="2200" dirty="0">
                <a:solidFill>
                  <a:schemeClr val="bg1"/>
                </a:solidFill>
              </a:rPr>
            </a:br>
            <a:br>
              <a:rPr lang="en-AU" sz="2200" dirty="0">
                <a:solidFill>
                  <a:schemeClr val="bg1"/>
                </a:solidFill>
              </a:rPr>
            </a:br>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are your experiences?</a:t>
            </a:r>
            <a:br>
              <a:rPr lang="en-AU"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are the opportunities?</a:t>
            </a:r>
            <a:br>
              <a:rPr lang="en-AU"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are the challenges?</a:t>
            </a:r>
            <a:br>
              <a:rPr lang="en-AU"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local organisations/assets can support you?</a:t>
            </a:r>
            <a:endParaRPr lang="en-AU"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9230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Good practice tips for Recovery Committees</a:t>
            </a:r>
          </a:p>
        </p:txBody>
      </p:sp>
      <p:sp>
        <p:nvSpPr>
          <p:cNvPr id="3" name="Content Placeholder 2"/>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AU" dirty="0">
                <a:latin typeface="Calibri bold" panose="020F0702030404030204" pitchFamily="34" charset="0"/>
                <a:ea typeface="Calibri bold" panose="020F0702030404030204" pitchFamily="34" charset="0"/>
                <a:cs typeface="Calibri bold" panose="020F0702030404030204" pitchFamily="34" charset="0"/>
              </a:rPr>
              <a:t>Disabled People’s Organisations (DPOs) can play a significant role </a:t>
            </a:r>
            <a:r>
              <a:rPr lang="en-AU" dirty="0"/>
              <a:t>in disaster policy, planning and interventions by representing their members and allowing their voices to be heard. </a:t>
            </a:r>
          </a:p>
          <a:p>
            <a:pPr marL="342900" indent="-342900">
              <a:buFont typeface="Arial" panose="020B0604020202020204" pitchFamily="34" charset="0"/>
              <a:buChar char="•"/>
            </a:pPr>
            <a:r>
              <a:rPr lang="en-AU" dirty="0">
                <a:latin typeface="Calibri bold" panose="020F0702030404030204" pitchFamily="34" charset="0"/>
                <a:ea typeface="Calibri bold" panose="020F0702030404030204" pitchFamily="34" charset="0"/>
                <a:cs typeface="Calibri bold" panose="020F0702030404030204" pitchFamily="34" charset="0"/>
              </a:rPr>
              <a:t>Know</a:t>
            </a:r>
            <a:r>
              <a:rPr lang="en-AU" dirty="0"/>
              <a:t> the Disabled People’s Organisations and the Disability Support Organisations in your area and </a:t>
            </a:r>
            <a:r>
              <a:rPr lang="en-AU" dirty="0">
                <a:latin typeface="Calibri bold" panose="020F0702030404030204" pitchFamily="34" charset="0"/>
                <a:ea typeface="Calibri bold" panose="020F0702030404030204" pitchFamily="34" charset="0"/>
                <a:cs typeface="Calibri bold" panose="020F0702030404030204" pitchFamily="34" charset="0"/>
              </a:rPr>
              <a:t>connect</a:t>
            </a:r>
            <a:r>
              <a:rPr lang="en-AU" dirty="0"/>
              <a:t> with them.</a:t>
            </a:r>
          </a:p>
          <a:p>
            <a:pPr marL="342900" indent="-342900">
              <a:buFont typeface="Arial" panose="020B0604020202020204" pitchFamily="34" charset="0"/>
              <a:buChar char="•"/>
            </a:pPr>
            <a:r>
              <a:rPr lang="en-AU" dirty="0">
                <a:latin typeface="Calibri bold" panose="020F0702030404030204" pitchFamily="34" charset="0"/>
                <a:ea typeface="Calibri bold" panose="020F0702030404030204" pitchFamily="34" charset="0"/>
                <a:cs typeface="Calibri bold" panose="020F0702030404030204" pitchFamily="34" charset="0"/>
              </a:rPr>
              <a:t>Include disability representation </a:t>
            </a:r>
            <a:r>
              <a:rPr lang="en-AU" dirty="0"/>
              <a:t>and/or links to community services reference groups on your recovery committee and in your planning. </a:t>
            </a:r>
          </a:p>
          <a:p>
            <a:pPr marL="342900" indent="-342900">
              <a:buFont typeface="Arial" panose="020B0604020202020204" pitchFamily="34" charset="0"/>
              <a:buChar char="•"/>
            </a:pPr>
            <a:r>
              <a:rPr lang="en-AU" dirty="0">
                <a:latin typeface="Calibri bold" panose="020F0702030404030204" pitchFamily="34" charset="0"/>
                <a:ea typeface="Calibri bold" panose="020F0702030404030204" pitchFamily="34" charset="0"/>
                <a:cs typeface="Calibri bold" panose="020F0702030404030204" pitchFamily="34" charset="0"/>
              </a:rPr>
              <a:t>Review emergency and recovery plans </a:t>
            </a:r>
            <a:r>
              <a:rPr lang="en-AU" dirty="0"/>
              <a:t>to make sure people with disability and their extra support needs are included.</a:t>
            </a:r>
          </a:p>
          <a:p>
            <a:pPr marL="342900" indent="-342900">
              <a:buFont typeface="Arial" panose="020B0604020202020204" pitchFamily="34" charset="0"/>
              <a:buChar char="•"/>
            </a:pPr>
            <a:r>
              <a:rPr lang="en-AU" dirty="0"/>
              <a:t>Make sure that emergency and recovery plans are </a:t>
            </a:r>
            <a:r>
              <a:rPr lang="en-AU" dirty="0">
                <a:latin typeface="Calibri bold" panose="020F0702030404030204" pitchFamily="34" charset="0"/>
                <a:ea typeface="Calibri bold" panose="020F0702030404030204" pitchFamily="34" charset="0"/>
                <a:cs typeface="Calibri bold" panose="020F0702030404030204" pitchFamily="34" charset="0"/>
              </a:rPr>
              <a:t>accessible</a:t>
            </a:r>
            <a:r>
              <a:rPr lang="en-AU" dirty="0"/>
              <a:t> for people with disability.</a:t>
            </a:r>
          </a:p>
        </p:txBody>
      </p:sp>
    </p:spTree>
    <p:extLst>
      <p:ext uri="{BB962C8B-B14F-4D97-AF65-F5344CB8AC3E}">
        <p14:creationId xmlns:p14="http://schemas.microsoft.com/office/powerpoint/2010/main" val="327014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Take away messages</a:t>
            </a:r>
          </a:p>
        </p:txBody>
      </p:sp>
      <p:sp>
        <p:nvSpPr>
          <p:cNvPr id="6" name="TextBox 5">
            <a:extLst>
              <a:ext uri="{FF2B5EF4-FFF2-40B4-BE49-F238E27FC236}">
                <a16:creationId xmlns:a16="http://schemas.microsoft.com/office/drawing/2014/main" id="{5735D91E-2686-4756-9095-D614CC44DDBE}"/>
              </a:ext>
            </a:extLst>
          </p:cNvPr>
          <p:cNvSpPr txBox="1"/>
          <p:nvPr/>
        </p:nvSpPr>
        <p:spPr>
          <a:xfrm>
            <a:off x="422910" y="1280147"/>
            <a:ext cx="3609444" cy="4509965"/>
          </a:xfrm>
          <a:prstGeom prst="rect">
            <a:avLst/>
          </a:prstGeom>
          <a:solidFill>
            <a:srgbClr val="9B1889"/>
          </a:solidFill>
        </p:spPr>
        <p:txBody>
          <a:bodyPr wrap="square" lIns="216000" tIns="108000" rIns="216000" bIns="108000" rtlCol="0" anchor="ctr" anchorCtr="0">
            <a:noAutofit/>
          </a:bodyPr>
          <a:lstStyle/>
          <a:p>
            <a:r>
              <a:rPr lang="en-AU" sz="2200" dirty="0">
                <a:solidFill>
                  <a:schemeClr val="bg1"/>
                </a:solidFill>
                <a:latin typeface="Panton Bold" panose="00000800000000000000" pitchFamily="50" charset="0"/>
              </a:rPr>
              <a:t>People with disability are among the most neglected during disaster events, with particularly restricted access to social networks and other sources of support.</a:t>
            </a:r>
          </a:p>
        </p:txBody>
      </p:sp>
      <p:sp>
        <p:nvSpPr>
          <p:cNvPr id="7" name="TextBox 6">
            <a:extLst>
              <a:ext uri="{FF2B5EF4-FFF2-40B4-BE49-F238E27FC236}">
                <a16:creationId xmlns:a16="http://schemas.microsoft.com/office/drawing/2014/main" id="{5DAFBAC3-8B49-427F-9774-11ED1E1ABA8D}"/>
              </a:ext>
            </a:extLst>
          </p:cNvPr>
          <p:cNvSpPr txBox="1"/>
          <p:nvPr/>
        </p:nvSpPr>
        <p:spPr>
          <a:xfrm>
            <a:off x="4321758" y="1280147"/>
            <a:ext cx="3609444" cy="2113992"/>
          </a:xfrm>
          <a:prstGeom prst="rect">
            <a:avLst/>
          </a:prstGeom>
          <a:solidFill>
            <a:srgbClr val="7030A0"/>
          </a:solidFill>
          <a:ln>
            <a:noFill/>
          </a:ln>
        </p:spPr>
        <p:txBody>
          <a:bodyPr wrap="square" lIns="216000" tIns="108000" rIns="216000" bIns="108000" rtlCol="0" anchor="ctr" anchorCtr="0">
            <a:noAutofit/>
          </a:bodyPr>
          <a:lstStyle/>
          <a:p>
            <a:r>
              <a:rPr lang="en-AU" b="1" dirty="0">
                <a:solidFill>
                  <a:schemeClr val="bg1"/>
                </a:solidFill>
                <a:latin typeface="Panton Bold" panose="00000800000000000000" pitchFamily="50" charset="0"/>
                <a:ea typeface="+mn-lt"/>
                <a:cs typeface="+mn-lt"/>
              </a:rPr>
              <a:t>Including people with disability and their representative organisations as legitimate stakeholders is a planning requirement, not an optional extra.</a:t>
            </a:r>
            <a:endParaRPr lang="en-US" dirty="0">
              <a:solidFill>
                <a:schemeClr val="bg1"/>
              </a:solidFill>
              <a:latin typeface="Panton Bold" panose="00000800000000000000" pitchFamily="50" charset="0"/>
              <a:ea typeface="+mn-lt"/>
              <a:cs typeface="+mn-lt"/>
            </a:endParaRPr>
          </a:p>
        </p:txBody>
      </p:sp>
      <p:sp>
        <p:nvSpPr>
          <p:cNvPr id="8" name="TextBox 7">
            <a:extLst>
              <a:ext uri="{FF2B5EF4-FFF2-40B4-BE49-F238E27FC236}">
                <a16:creationId xmlns:a16="http://schemas.microsoft.com/office/drawing/2014/main" id="{47E66C93-2819-454E-BE23-F3676ADC1E4F}"/>
              </a:ext>
            </a:extLst>
          </p:cNvPr>
          <p:cNvSpPr txBox="1"/>
          <p:nvPr/>
        </p:nvSpPr>
        <p:spPr>
          <a:xfrm>
            <a:off x="8220606" y="1280147"/>
            <a:ext cx="3609444" cy="2113992"/>
          </a:xfrm>
          <a:prstGeom prst="rect">
            <a:avLst/>
          </a:prstGeom>
          <a:solidFill>
            <a:srgbClr val="9B1889"/>
          </a:solidFill>
        </p:spPr>
        <p:txBody>
          <a:bodyPr wrap="square" lIns="216000" tIns="108000" rIns="216000" bIns="108000" rtlCol="0" anchor="ctr" anchorCtr="0">
            <a:noAutofit/>
          </a:bodyPr>
          <a:lstStyle/>
          <a:p>
            <a:pPr lvl="0">
              <a:lnSpc>
                <a:spcPct val="107000"/>
              </a:lnSpc>
              <a:spcAft>
                <a:spcPts val="800"/>
              </a:spcAft>
            </a:pPr>
            <a:r>
              <a:rPr lang="en-AU" b="1" dirty="0">
                <a:solidFill>
                  <a:schemeClr val="bg1"/>
                </a:solidFill>
                <a:latin typeface="Panton Bold" panose="00000800000000000000" pitchFamily="50" charset="0"/>
              </a:rPr>
              <a:t>People with disability must be included in the development of emergency and recovery plans, otherwise they will get left behind in a disaster.</a:t>
            </a:r>
          </a:p>
        </p:txBody>
      </p:sp>
      <p:sp>
        <p:nvSpPr>
          <p:cNvPr id="9" name="TextBox 8">
            <a:extLst>
              <a:ext uri="{FF2B5EF4-FFF2-40B4-BE49-F238E27FC236}">
                <a16:creationId xmlns:a16="http://schemas.microsoft.com/office/drawing/2014/main" id="{BA68A696-486D-4CB7-A12E-B30A21B00C2F}"/>
              </a:ext>
            </a:extLst>
          </p:cNvPr>
          <p:cNvSpPr txBox="1"/>
          <p:nvPr/>
        </p:nvSpPr>
        <p:spPr>
          <a:xfrm>
            <a:off x="4321758" y="3591259"/>
            <a:ext cx="3609444" cy="2198853"/>
          </a:xfrm>
          <a:prstGeom prst="rect">
            <a:avLst/>
          </a:prstGeom>
          <a:solidFill>
            <a:srgbClr val="EBD3E8"/>
          </a:solidFill>
        </p:spPr>
        <p:txBody>
          <a:bodyPr wrap="square" lIns="216000" tIns="108000" rIns="216000" bIns="108000" rtlCol="0" anchor="ctr" anchorCtr="0">
            <a:noAutofit/>
          </a:bodyPr>
          <a:lstStyle/>
          <a:p>
            <a:pPr lvl="0"/>
            <a:r>
              <a:rPr lang="en-AU" dirty="0">
                <a:solidFill>
                  <a:srgbClr val="9B1889"/>
                </a:solidFill>
                <a:latin typeface="Panton Bold" panose="00000800000000000000" pitchFamily="50" charset="0"/>
              </a:rPr>
              <a:t>Disabled People’s Organisations can play a significant role in disaster policy and planning, helping their members voices to be heard.</a:t>
            </a:r>
          </a:p>
        </p:txBody>
      </p:sp>
      <p:sp>
        <p:nvSpPr>
          <p:cNvPr id="10" name="TextBox 9">
            <a:extLst>
              <a:ext uri="{FF2B5EF4-FFF2-40B4-BE49-F238E27FC236}">
                <a16:creationId xmlns:a16="http://schemas.microsoft.com/office/drawing/2014/main" id="{08C17453-896A-4CBF-AD7F-BA5F1F62D2A0}"/>
              </a:ext>
            </a:extLst>
          </p:cNvPr>
          <p:cNvSpPr txBox="1"/>
          <p:nvPr/>
        </p:nvSpPr>
        <p:spPr>
          <a:xfrm>
            <a:off x="8220606" y="3591259"/>
            <a:ext cx="3609444" cy="2198853"/>
          </a:xfrm>
          <a:prstGeom prst="rect">
            <a:avLst/>
          </a:prstGeom>
          <a:solidFill>
            <a:srgbClr val="7030A0"/>
          </a:solidFill>
        </p:spPr>
        <p:txBody>
          <a:bodyPr wrap="square" lIns="216000" tIns="108000" rIns="216000" bIns="108000" rtlCol="0" anchor="ctr" anchorCtr="0">
            <a:noAutofit/>
          </a:bodyPr>
          <a:lstStyle/>
          <a:p>
            <a:r>
              <a:rPr lang="en-AU" b="1" dirty="0">
                <a:solidFill>
                  <a:schemeClr val="bg1"/>
                </a:solidFill>
                <a:latin typeface="Panton Bold" panose="00000800000000000000" pitchFamily="50" charset="0"/>
                <a:ea typeface="+mn-lt"/>
                <a:cs typeface="+mn-lt"/>
              </a:rPr>
              <a:t>Emergency and recovery plans must consider the extra supports that people with disability need and how they will be organised and delivered in emergencies. </a:t>
            </a:r>
          </a:p>
        </p:txBody>
      </p:sp>
    </p:spTree>
    <p:extLst>
      <p:ext uri="{BB962C8B-B14F-4D97-AF65-F5344CB8AC3E}">
        <p14:creationId xmlns:p14="http://schemas.microsoft.com/office/powerpoint/2010/main" val="135023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Disability Inclusive Disaster Risk Reduction (DIDRR)</a:t>
            </a:r>
            <a:br>
              <a:rPr lang="en-AU" dirty="0"/>
            </a:br>
            <a:endParaRPr lang="en-AU" dirty="0"/>
          </a:p>
        </p:txBody>
      </p:sp>
      <p:pic>
        <p:nvPicPr>
          <p:cNvPr id="7" name="Content Placeholder 6" descr="A group of people eating at a restaurant&#10;&#10;Description automatically generated with medium confidence">
            <a:extLst>
              <a:ext uri="{FF2B5EF4-FFF2-40B4-BE49-F238E27FC236}">
                <a16:creationId xmlns:a16="http://schemas.microsoft.com/office/drawing/2014/main" id="{3124D7C1-21AE-EEB7-EDFA-4FB2D54DBD3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12042" y="1347788"/>
            <a:ext cx="5717116" cy="4287837"/>
          </a:xfrm>
        </p:spPr>
      </p:pic>
    </p:spTree>
    <p:extLst>
      <p:ext uri="{BB962C8B-B14F-4D97-AF65-F5344CB8AC3E}">
        <p14:creationId xmlns:p14="http://schemas.microsoft.com/office/powerpoint/2010/main" val="2916266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10" y="375884"/>
            <a:ext cx="10594966" cy="1195339"/>
          </a:xfrm>
        </p:spPr>
        <p:txBody>
          <a:bodyPr>
            <a:normAutofit/>
          </a:bodyPr>
          <a:lstStyle/>
          <a:p>
            <a:r>
              <a:rPr lang="en-AU" dirty="0"/>
              <a:t>Person-Centred Emergency Preparedness Framework (Capability Wheel)</a:t>
            </a:r>
          </a:p>
        </p:txBody>
      </p:sp>
      <p:pic>
        <p:nvPicPr>
          <p:cNvPr id="6" name="Content Placeholder 5"/>
          <p:cNvPicPr>
            <a:picLocks noGrp="1" noChangeAspect="1"/>
          </p:cNvPicPr>
          <p:nvPr>
            <p:ph idx="1"/>
          </p:nvPr>
        </p:nvPicPr>
        <p:blipFill>
          <a:blip r:embed="rId3"/>
          <a:stretch>
            <a:fillRect/>
          </a:stretch>
        </p:blipFill>
        <p:spPr>
          <a:xfrm>
            <a:off x="2307669" y="1659660"/>
            <a:ext cx="7576662" cy="4264621"/>
          </a:xfrm>
        </p:spPr>
      </p:pic>
    </p:spTree>
    <p:extLst>
      <p:ext uri="{BB962C8B-B14F-4D97-AF65-F5344CB8AC3E}">
        <p14:creationId xmlns:p14="http://schemas.microsoft.com/office/powerpoint/2010/main" val="1261649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Person-Centred Emergency Preparedness</a:t>
            </a:r>
          </a:p>
        </p:txBody>
      </p:sp>
      <p:sp>
        <p:nvSpPr>
          <p:cNvPr id="3" name="Content Placeholder 2"/>
          <p:cNvSpPr>
            <a:spLocks noGrp="1"/>
          </p:cNvSpPr>
          <p:nvPr>
            <p:ph idx="1"/>
          </p:nvPr>
        </p:nvSpPr>
        <p:spPr>
          <a:xfrm>
            <a:off x="990935" y="1348528"/>
            <a:ext cx="10552135" cy="4287820"/>
          </a:xfrm>
        </p:spPr>
        <p:txBody>
          <a:bodyPr/>
          <a:lstStyle/>
          <a:p>
            <a:pPr lvl="0"/>
            <a:r>
              <a:rPr lang="en-AU" dirty="0">
                <a:latin typeface="Panton Bold" panose="00000800000000000000" pitchFamily="50" charset="0"/>
                <a:ea typeface="Calibri bold" panose="020F0702030404030204" pitchFamily="34" charset="0"/>
                <a:cs typeface="Calibri bold" panose="020F0702030404030204" pitchFamily="34" charset="0"/>
              </a:rPr>
              <a:t>Learn about Person-Centred Emergency Preparedness and host workshops to begin </a:t>
            </a:r>
            <a:br>
              <a:rPr lang="en-AU" dirty="0">
                <a:latin typeface="Panton Bold" panose="00000800000000000000" pitchFamily="50" charset="0"/>
                <a:ea typeface="Calibri bold" panose="020F0702030404030204" pitchFamily="34" charset="0"/>
                <a:cs typeface="Calibri bold" panose="020F0702030404030204" pitchFamily="34" charset="0"/>
              </a:rPr>
            </a:br>
            <a:r>
              <a:rPr lang="en-AU" dirty="0">
                <a:latin typeface="Panton Bold" panose="00000800000000000000" pitchFamily="50" charset="0"/>
                <a:ea typeface="Calibri bold" panose="020F0702030404030204" pitchFamily="34" charset="0"/>
                <a:cs typeface="Calibri bold" panose="020F0702030404030204" pitchFamily="34" charset="0"/>
              </a:rPr>
              <a:t>P-CEP conversations in your community in partnership with people with disability.</a:t>
            </a:r>
          </a:p>
          <a:p>
            <a:pPr lvl="0"/>
            <a:r>
              <a:rPr lang="en-AU" dirty="0"/>
              <a:t>Contact </a:t>
            </a:r>
            <a:r>
              <a:rPr lang="en-AU" dirty="0">
                <a:hlinkClick r:id="rId3"/>
              </a:rPr>
              <a:t>michelle.villeneuve@sydney.edu.au</a:t>
            </a:r>
            <a:r>
              <a:rPr lang="en-AU" dirty="0"/>
              <a:t> </a:t>
            </a:r>
          </a:p>
          <a:p>
            <a:pPr lvl="0"/>
            <a:r>
              <a:rPr lang="en-AU" dirty="0"/>
              <a:t>or </a:t>
            </a:r>
          </a:p>
          <a:p>
            <a:pPr lvl="0"/>
            <a:r>
              <a:rPr lang="en-AU" dirty="0"/>
              <a:t>Queenslanders with Disability Network: </a:t>
            </a:r>
            <a:br>
              <a:rPr lang="en-AU" dirty="0"/>
            </a:br>
            <a:r>
              <a:rPr lang="en-AU" dirty="0">
                <a:hlinkClick r:id="rId4"/>
              </a:rPr>
              <a:t>qdn.org.au/our-work/disability-inclusive-disaster-risk-reduction</a:t>
            </a:r>
            <a:endParaRPr lang="en-AU" dirty="0"/>
          </a:p>
        </p:txBody>
      </p:sp>
    </p:spTree>
    <p:extLst>
      <p:ext uri="{BB962C8B-B14F-4D97-AF65-F5344CB8AC3E}">
        <p14:creationId xmlns:p14="http://schemas.microsoft.com/office/powerpoint/2010/main" val="2598658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Suggested next steps</a:t>
            </a:r>
          </a:p>
        </p:txBody>
      </p:sp>
      <p:sp>
        <p:nvSpPr>
          <p:cNvPr id="3" name="Content Placeholder 2"/>
          <p:cNvSpPr>
            <a:spLocks noGrp="1"/>
          </p:cNvSpPr>
          <p:nvPr>
            <p:ph idx="1"/>
          </p:nvPr>
        </p:nvSpPr>
        <p:spPr>
          <a:xfrm>
            <a:off x="990936" y="1348527"/>
            <a:ext cx="10159106" cy="4629485"/>
          </a:xfrm>
        </p:spPr>
        <p:txBody>
          <a:bodyPr>
            <a:normAutofit fontScale="85000" lnSpcReduction="20000"/>
          </a:bodyPr>
          <a:lstStyle/>
          <a:p>
            <a:pPr marL="342900" lvl="0" indent="-342900">
              <a:lnSpc>
                <a:spcPct val="130000"/>
              </a:lnSpc>
              <a:spcAft>
                <a:spcPts val="0"/>
              </a:spcAft>
              <a:buFont typeface="Arial" panose="020B0604020202020204" pitchFamily="34" charset="0"/>
              <a:buChar char="•"/>
            </a:pPr>
            <a:r>
              <a:rPr lang="en-AU" dirty="0">
                <a:latin typeface="Calibri bold" panose="020F0702030404030204" pitchFamily="34" charset="0"/>
                <a:ea typeface="Calibri bold" panose="020F0702030404030204" pitchFamily="34" charset="0"/>
                <a:cs typeface="Calibri bold" panose="020F0702030404030204" pitchFamily="34" charset="0"/>
              </a:rPr>
              <a:t>Invite a disability representative to speak </a:t>
            </a:r>
            <a:r>
              <a:rPr lang="en-AU" dirty="0"/>
              <a:t>to your emergency management/ recovery committee or Local Disaster Management Group about DIDRR.</a:t>
            </a:r>
          </a:p>
          <a:p>
            <a:pPr marL="342900" lvl="0" indent="-342900">
              <a:lnSpc>
                <a:spcPct val="130000"/>
              </a:lnSpc>
              <a:spcAft>
                <a:spcPts val="0"/>
              </a:spcAft>
              <a:buFont typeface="Arial" panose="020B0604020202020204" pitchFamily="34" charset="0"/>
              <a:buChar char="•"/>
            </a:pPr>
            <a:r>
              <a:rPr lang="en-AU" dirty="0">
                <a:latin typeface="Calibri bold" panose="020F0702030404030204" pitchFamily="34" charset="0"/>
                <a:ea typeface="Calibri bold" panose="020F0702030404030204" pitchFamily="34" charset="0"/>
                <a:cs typeface="Calibri bold" panose="020F0702030404030204" pitchFamily="34" charset="0"/>
              </a:rPr>
              <a:t>Include people with disability in emergency planning </a:t>
            </a:r>
            <a:r>
              <a:rPr lang="en-AU" dirty="0"/>
              <a:t>by forming a working group or community of practice that brings together people who have a shared interest in disability inclusion.</a:t>
            </a:r>
          </a:p>
          <a:p>
            <a:pPr marL="342900" lvl="0" indent="-342900">
              <a:lnSpc>
                <a:spcPct val="130000"/>
              </a:lnSpc>
              <a:spcAft>
                <a:spcPts val="0"/>
              </a:spcAft>
              <a:buFont typeface="Arial" panose="020B0604020202020204" pitchFamily="34" charset="0"/>
              <a:buChar char="•"/>
            </a:pPr>
            <a:r>
              <a:rPr lang="en-AU" dirty="0">
                <a:latin typeface="Calibri bold" panose="020F0702030404030204" pitchFamily="34" charset="0"/>
                <a:ea typeface="Calibri bold" panose="020F0702030404030204" pitchFamily="34" charset="0"/>
                <a:cs typeface="Calibri bold" panose="020F0702030404030204" pitchFamily="34" charset="0"/>
              </a:rPr>
              <a:t>Review all emergency management documents for accessibility. </a:t>
            </a:r>
            <a:r>
              <a:rPr lang="en-AU" dirty="0"/>
              <a:t>This helps everyone to learn about and understand their disaster risks.</a:t>
            </a:r>
          </a:p>
          <a:p>
            <a:pPr marL="342900" lvl="0" indent="-342900">
              <a:lnSpc>
                <a:spcPct val="130000"/>
              </a:lnSpc>
              <a:spcAft>
                <a:spcPts val="0"/>
              </a:spcAft>
              <a:buFont typeface="Arial" panose="020B0604020202020204" pitchFamily="34" charset="0"/>
              <a:buChar char="•"/>
            </a:pPr>
            <a:r>
              <a:rPr lang="en-AU" dirty="0"/>
              <a:t>Review your emergency and recovery plans – </a:t>
            </a:r>
            <a:r>
              <a:rPr lang="en-AU" dirty="0">
                <a:latin typeface="Calibri bold" panose="020F0702030404030204" pitchFamily="34" charset="0"/>
                <a:ea typeface="Calibri bold" panose="020F0702030404030204" pitchFamily="34" charset="0"/>
                <a:cs typeface="Calibri bold" panose="020F0702030404030204" pitchFamily="34" charset="0"/>
              </a:rPr>
              <a:t>how is planning for people with disability and their extra support needs included in your emergency and recovery planning processes? </a:t>
            </a:r>
          </a:p>
          <a:p>
            <a:pPr marL="800100" lvl="1" indent="-342900">
              <a:lnSpc>
                <a:spcPct val="130000"/>
              </a:lnSpc>
              <a:spcAft>
                <a:spcPts val="0"/>
              </a:spcAft>
              <a:buFont typeface="Arial" panose="020B0604020202020204" pitchFamily="34" charset="0"/>
              <a:buChar char="•"/>
            </a:pPr>
            <a:r>
              <a:rPr lang="en-AU" dirty="0"/>
              <a:t>What are the strengths?</a:t>
            </a:r>
          </a:p>
          <a:p>
            <a:pPr marL="800100" lvl="1" indent="-342900">
              <a:lnSpc>
                <a:spcPct val="130000"/>
              </a:lnSpc>
              <a:spcAft>
                <a:spcPts val="0"/>
              </a:spcAft>
              <a:buFont typeface="Arial" panose="020B0604020202020204" pitchFamily="34" charset="0"/>
              <a:buChar char="•"/>
            </a:pPr>
            <a:r>
              <a:rPr lang="en-AU" dirty="0"/>
              <a:t>What are the areas for improvement?</a:t>
            </a:r>
          </a:p>
          <a:p>
            <a:pPr marL="800100" lvl="1" indent="-342900">
              <a:lnSpc>
                <a:spcPct val="130000"/>
              </a:lnSpc>
              <a:spcAft>
                <a:spcPts val="0"/>
              </a:spcAft>
              <a:buFont typeface="Arial" panose="020B0604020202020204" pitchFamily="34" charset="0"/>
              <a:buChar char="•"/>
            </a:pPr>
            <a:r>
              <a:rPr lang="en-AU" dirty="0"/>
              <a:t>What else do you need to do?</a:t>
            </a:r>
          </a:p>
          <a:p>
            <a:pPr marL="800100" lvl="1" indent="-342900">
              <a:lnSpc>
                <a:spcPct val="130000"/>
              </a:lnSpc>
              <a:spcAft>
                <a:spcPts val="0"/>
              </a:spcAft>
              <a:buFont typeface="Arial" panose="020B0604020202020204" pitchFamily="34" charset="0"/>
              <a:buChar char="•"/>
            </a:pPr>
            <a:r>
              <a:rPr lang="en-AU" dirty="0"/>
              <a:t>What DPO in your community can you reach out to for support?</a:t>
            </a:r>
          </a:p>
        </p:txBody>
      </p:sp>
    </p:spTree>
    <p:extLst>
      <p:ext uri="{BB962C8B-B14F-4D97-AF65-F5344CB8AC3E}">
        <p14:creationId xmlns:p14="http://schemas.microsoft.com/office/powerpoint/2010/main" val="273591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Recovery Exercising Toolkit</a:t>
            </a:r>
          </a:p>
        </p:txBody>
      </p:sp>
      <p:sp>
        <p:nvSpPr>
          <p:cNvPr id="3" name="Content Placeholder 2"/>
          <p:cNvSpPr>
            <a:spLocks noGrp="1"/>
          </p:cNvSpPr>
          <p:nvPr>
            <p:ph idx="1"/>
          </p:nvPr>
        </p:nvSpPr>
        <p:spPr>
          <a:xfrm>
            <a:off x="990936" y="1563328"/>
            <a:ext cx="5738275" cy="4315877"/>
          </a:xfrm>
        </p:spPr>
        <p:txBody>
          <a:bodyPr/>
          <a:lstStyle/>
          <a:p>
            <a:pPr lvl="0"/>
            <a:r>
              <a:rPr lang="en-AU" dirty="0"/>
              <a:t>The Supporting People with Disability in Recovery Module Overview, Slide Deck and other resources are available in the Recovery Exercising Toolkit  which can be found on the AIDR Knowledge Hub in the Recovery Collection. </a:t>
            </a:r>
          </a:p>
        </p:txBody>
      </p:sp>
      <p:pic>
        <p:nvPicPr>
          <p:cNvPr id="4" name="Picture 3">
            <a:extLst>
              <a:ext uri="{FF2B5EF4-FFF2-40B4-BE49-F238E27FC236}">
                <a16:creationId xmlns:a16="http://schemas.microsoft.com/office/drawing/2014/main" id="{D97EE832-D25A-A93F-4D4F-DF264AFC254C}"/>
              </a:ext>
            </a:extLst>
          </p:cNvPr>
          <p:cNvPicPr>
            <a:picLocks noChangeAspect="1"/>
          </p:cNvPicPr>
          <p:nvPr/>
        </p:nvPicPr>
        <p:blipFill>
          <a:blip r:embed="rId3" cstate="print">
            <a:extLst>
              <a:ext uri="{28A0092B-C50C-407E-A947-70E740481C1C}">
                <a14:useLocalDpi xmlns:a14="http://schemas.microsoft.com/office/drawing/2010/main" val="0"/>
              </a:ext>
            </a:extLst>
          </a:blip>
          <a:srcRect l="106" r="106"/>
          <a:stretch/>
        </p:blipFill>
        <p:spPr>
          <a:xfrm rot="408600">
            <a:off x="7748921" y="869804"/>
            <a:ext cx="3305908" cy="4678487"/>
          </a:xfrm>
          <a:prstGeom prst="rect">
            <a:avLst/>
          </a:prstGeom>
          <a:ln>
            <a:solidFill>
              <a:schemeClr val="bg1">
                <a:lumMod val="75000"/>
              </a:schemeClr>
            </a:solidFill>
          </a:ln>
        </p:spPr>
      </p:pic>
    </p:spTree>
    <p:extLst>
      <p:ext uri="{BB962C8B-B14F-4D97-AF65-F5344CB8AC3E}">
        <p14:creationId xmlns:p14="http://schemas.microsoft.com/office/powerpoint/2010/main" val="2897161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Where to find out more</a:t>
            </a:r>
          </a:p>
        </p:txBody>
      </p:sp>
      <p:sp>
        <p:nvSpPr>
          <p:cNvPr id="3" name="Content Placeholder 2"/>
          <p:cNvSpPr>
            <a:spLocks noGrp="1"/>
          </p:cNvSpPr>
          <p:nvPr>
            <p:ph idx="1"/>
          </p:nvPr>
        </p:nvSpPr>
        <p:spPr/>
        <p:txBody>
          <a:bodyPr/>
          <a:lstStyle/>
          <a:p>
            <a:r>
              <a:rPr lang="en-AU" dirty="0">
                <a:latin typeface="Calibri bold" panose="020F0702030404030204" pitchFamily="34" charset="0"/>
                <a:ea typeface="Calibri bold" panose="020F0702030404030204" pitchFamily="34" charset="0"/>
                <a:cs typeface="Calibri bold" panose="020F0702030404030204" pitchFamily="34" charset="0"/>
              </a:rPr>
              <a:t>Collaborating 4 Inclusion</a:t>
            </a:r>
            <a:br>
              <a:rPr lang="en-AU" dirty="0"/>
            </a:br>
            <a:r>
              <a:rPr lang="en-AU" dirty="0"/>
              <a:t>Person-Centred Emergency Preparedness (P-CEP) Resource Package</a:t>
            </a:r>
            <a:br>
              <a:rPr lang="en-AU" dirty="0"/>
            </a:br>
            <a:r>
              <a:rPr lang="en-AU" dirty="0">
                <a:hlinkClick r:id="rId3"/>
              </a:rPr>
              <a:t>collaborating4inclusion.org/disability-inclusive-disaster-risk-reduction/p-cep-resource-package</a:t>
            </a:r>
            <a:endParaRPr lang="en-AU" dirty="0"/>
          </a:p>
          <a:p>
            <a:r>
              <a:rPr lang="en-AU" dirty="0">
                <a:latin typeface="Calibri bold italic" panose="020F07020304040A0204" pitchFamily="34" charset="0"/>
                <a:ea typeface="Calibri bold italic" panose="020F07020304040A0204" pitchFamily="34" charset="0"/>
                <a:cs typeface="Calibri bold italic" panose="020F07020304040A0204" pitchFamily="34" charset="0"/>
              </a:rPr>
              <a:t>Villeneuve, M. (2021) Issues Paper: </a:t>
            </a:r>
            <a:r>
              <a:rPr lang="en-AU" dirty="0">
                <a:latin typeface="Calibri italic" panose="020F05020202040A0204" pitchFamily="34" charset="0"/>
                <a:ea typeface="Calibri italic" panose="020F05020202040A0204" pitchFamily="34" charset="0"/>
                <a:cs typeface="Calibri italic" panose="020F05020202040A0204" pitchFamily="34" charset="0"/>
              </a:rPr>
              <a:t>Clearing a path to full inclusion of people with disability in emergency management policy and practice in Australia. </a:t>
            </a:r>
            <a:r>
              <a:rPr lang="en-AU" dirty="0"/>
              <a:t>Centre for Disability Research and Policy. The University of Sydney, NSW, 2006. </a:t>
            </a:r>
            <a:r>
              <a:rPr lang="en-AU" dirty="0">
                <a:hlinkClick r:id="rId4"/>
              </a:rPr>
              <a:t>www.daru.org.au/resource/clearing-a-path-to-full-inclusion-of-people-with-disability-in-emergency-management-policy-and-practice-in-australia</a:t>
            </a:r>
            <a:endParaRPr lang="en-AU" dirty="0"/>
          </a:p>
        </p:txBody>
      </p:sp>
    </p:spTree>
    <p:extLst>
      <p:ext uri="{BB962C8B-B14F-4D97-AF65-F5344CB8AC3E}">
        <p14:creationId xmlns:p14="http://schemas.microsoft.com/office/powerpoint/2010/main" val="365493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Disability Inclusive Disaster Risk Reduction (DIDRR) in action</a:t>
            </a:r>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en-AU" dirty="0"/>
              <a:t>Ipswich City Council: Listening and learning from people with disability</a:t>
            </a:r>
            <a:br>
              <a:rPr lang="en-AU" dirty="0"/>
            </a:br>
            <a:r>
              <a:rPr lang="en-AU" dirty="0">
                <a:hlinkClick r:id="rId3"/>
              </a:rPr>
              <a:t>collaborating4inclusion.org/wp-content/uploads/2021/08/CaseStudy_7_FINAL.pdf</a:t>
            </a:r>
            <a:endParaRPr lang="en-AU" dirty="0"/>
          </a:p>
          <a:p>
            <a:pPr marL="342900" lvl="0" indent="-342900">
              <a:buFont typeface="Arial" panose="020B0604020202020204" pitchFamily="34" charset="0"/>
              <a:buChar char="•"/>
            </a:pPr>
            <a:r>
              <a:rPr lang="en-AU" dirty="0"/>
              <a:t>Rockhampton’s Inclusive Risk Assessment</a:t>
            </a:r>
            <a:br>
              <a:rPr lang="en-AU" dirty="0"/>
            </a:br>
            <a:r>
              <a:rPr lang="en-AU" dirty="0">
                <a:hlinkClick r:id="rId4"/>
              </a:rPr>
              <a:t>collaborating4inclusion.org/wp-content/uploads/2021/08/CaseStudy_8_FINAL.pdf</a:t>
            </a:r>
            <a:endParaRPr lang="en-AU" dirty="0"/>
          </a:p>
          <a:p>
            <a:pPr marL="342900" lvl="0" indent="-342900">
              <a:buFont typeface="Arial" panose="020B0604020202020204" pitchFamily="34" charset="0"/>
              <a:buChar char="•"/>
            </a:pPr>
            <a:r>
              <a:rPr lang="en-AU" dirty="0"/>
              <a:t>Taking disability out of the too hard basket</a:t>
            </a:r>
            <a:br>
              <a:rPr lang="en-AU" dirty="0"/>
            </a:br>
            <a:r>
              <a:rPr lang="en-AU" dirty="0">
                <a:hlinkClick r:id="rId5"/>
              </a:rPr>
              <a:t>collaborating4inclusion.org/wpcontent/uploads/2021/10/Research_in_Brief_3_FINAL-Taking_Disability_out_of_the_Too_Hard_Basket.pdf</a:t>
            </a:r>
            <a:endParaRPr lang="en-AU" dirty="0"/>
          </a:p>
        </p:txBody>
      </p:sp>
    </p:spTree>
    <p:extLst>
      <p:ext uri="{BB962C8B-B14F-4D97-AF65-F5344CB8AC3E}">
        <p14:creationId xmlns:p14="http://schemas.microsoft.com/office/powerpoint/2010/main" val="2080286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9DDE3E-576D-4458-90E0-DD79588F907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Title 1"/>
          <p:cNvSpPr>
            <a:spLocks noGrp="1"/>
          </p:cNvSpPr>
          <p:nvPr>
            <p:ph type="title"/>
          </p:nvPr>
        </p:nvSpPr>
        <p:spPr>
          <a:xfrm>
            <a:off x="3138050" y="3429000"/>
            <a:ext cx="5915897" cy="2075906"/>
          </a:xfrm>
        </p:spPr>
        <p:txBody>
          <a:bodyPr>
            <a:normAutofit/>
          </a:bodyPr>
          <a:lstStyle/>
          <a:p>
            <a:pPr algn="ctr"/>
            <a:r>
              <a:rPr lang="en-AU" sz="3600" dirty="0">
                <a:solidFill>
                  <a:schemeClr val="bg1"/>
                </a:solidFill>
              </a:rPr>
              <a:t>Meet Garry</a:t>
            </a:r>
            <a:br>
              <a:rPr lang="en-AU" sz="3600" dirty="0">
                <a:solidFill>
                  <a:schemeClr val="bg1"/>
                </a:solidFill>
              </a:rPr>
            </a:br>
            <a:br>
              <a:rPr lang="en-AU" sz="2400" dirty="0">
                <a:solidFill>
                  <a:schemeClr val="bg1"/>
                </a:solidFill>
              </a:rPr>
            </a:br>
            <a:endParaRPr lang="en-AU" sz="2400" b="0" dirty="0">
              <a:solidFill>
                <a:schemeClr val="bg1"/>
              </a:solidFill>
            </a:endParaRPr>
          </a:p>
        </p:txBody>
      </p:sp>
      <p:pic>
        <p:nvPicPr>
          <p:cNvPr id="9" name="Graphic 8" descr="Video camera with solid fill">
            <a:hlinkClick r:id="rId3"/>
            <a:extLst>
              <a:ext uri="{FF2B5EF4-FFF2-40B4-BE49-F238E27FC236}">
                <a16:creationId xmlns:a16="http://schemas.microsoft.com/office/drawing/2014/main" id="{CF221FCE-21FF-4361-96F6-4E5C1C8A471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27207" y="1509669"/>
            <a:ext cx="2337581" cy="2337581"/>
          </a:xfrm>
          <a:prstGeom prst="rect">
            <a:avLst/>
          </a:prstGeom>
        </p:spPr>
      </p:pic>
    </p:spTree>
    <p:extLst>
      <p:ext uri="{BB962C8B-B14F-4D97-AF65-F5344CB8AC3E}">
        <p14:creationId xmlns:p14="http://schemas.microsoft.com/office/powerpoint/2010/main" val="406626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rson, indoor, computer&#10;&#10;Description automatically generated">
            <a:extLst>
              <a:ext uri="{FF2B5EF4-FFF2-40B4-BE49-F238E27FC236}">
                <a16:creationId xmlns:a16="http://schemas.microsoft.com/office/drawing/2014/main" id="{49137051-92BA-8943-85C7-54A4FE57FE06}"/>
              </a:ext>
            </a:extLst>
          </p:cNvPr>
          <p:cNvPicPr>
            <a:picLocks noChangeAspect="1"/>
          </p:cNvPicPr>
          <p:nvPr/>
        </p:nvPicPr>
        <p:blipFill rotWithShape="1">
          <a:blip r:embed="rId3"/>
          <a:srcRect t="5425" r="3" b="1859"/>
          <a:stretch/>
        </p:blipFill>
        <p:spPr>
          <a:xfrm>
            <a:off x="270047" y="222422"/>
            <a:ext cx="7210914" cy="3693306"/>
          </a:xfrm>
          <a:prstGeom prst="rect">
            <a:avLst/>
          </a:prstGeom>
        </p:spPr>
      </p:pic>
      <p:pic>
        <p:nvPicPr>
          <p:cNvPr id="9" name="Picture 8" descr="A person talking to a person&#10;&#10;Description automatically generated with low confidence">
            <a:extLst>
              <a:ext uri="{FF2B5EF4-FFF2-40B4-BE49-F238E27FC236}">
                <a16:creationId xmlns:a16="http://schemas.microsoft.com/office/drawing/2014/main" id="{34145277-68FF-A84E-B544-A467AA9E7418}"/>
              </a:ext>
            </a:extLst>
          </p:cNvPr>
          <p:cNvPicPr>
            <a:picLocks noChangeAspect="1"/>
          </p:cNvPicPr>
          <p:nvPr/>
        </p:nvPicPr>
        <p:blipFill rotWithShape="1">
          <a:blip r:embed="rId4"/>
          <a:srcRect t="6862" r="3" b="1246"/>
          <a:stretch/>
        </p:blipFill>
        <p:spPr>
          <a:xfrm>
            <a:off x="270047" y="4121837"/>
            <a:ext cx="3508329" cy="1782037"/>
          </a:xfrm>
          <a:prstGeom prst="rect">
            <a:avLst/>
          </a:prstGeom>
        </p:spPr>
      </p:pic>
      <p:pic>
        <p:nvPicPr>
          <p:cNvPr id="5" name="Content Placeholder 4" descr="A couple of women sitting at a table&#10;&#10;Description automatically generated with low confidence">
            <a:extLst>
              <a:ext uri="{FF2B5EF4-FFF2-40B4-BE49-F238E27FC236}">
                <a16:creationId xmlns:a16="http://schemas.microsoft.com/office/drawing/2014/main" id="{7098C006-F6E9-434B-9C15-EF94296B98CB}"/>
              </a:ext>
            </a:extLst>
          </p:cNvPr>
          <p:cNvPicPr>
            <a:picLocks noChangeAspect="1"/>
          </p:cNvPicPr>
          <p:nvPr/>
        </p:nvPicPr>
        <p:blipFill rotWithShape="1">
          <a:blip r:embed="rId5"/>
          <a:srcRect t="10180" r="3" b="12383"/>
          <a:stretch/>
        </p:blipFill>
        <p:spPr>
          <a:xfrm>
            <a:off x="3972632" y="4121837"/>
            <a:ext cx="3510126" cy="1782037"/>
          </a:xfrm>
          <a:prstGeom prst="rect">
            <a:avLst/>
          </a:prstGeom>
        </p:spPr>
      </p:pic>
      <p:sp>
        <p:nvSpPr>
          <p:cNvPr id="2" name="Title 1">
            <a:extLst>
              <a:ext uri="{FF2B5EF4-FFF2-40B4-BE49-F238E27FC236}">
                <a16:creationId xmlns:a16="http://schemas.microsoft.com/office/drawing/2014/main" id="{3200E842-24B2-184A-9A83-798BCF1CB353}"/>
              </a:ext>
            </a:extLst>
          </p:cNvPr>
          <p:cNvSpPr>
            <a:spLocks noGrp="1"/>
          </p:cNvSpPr>
          <p:nvPr>
            <p:ph type="title"/>
          </p:nvPr>
        </p:nvSpPr>
        <p:spPr>
          <a:xfrm>
            <a:off x="7709095" y="225426"/>
            <a:ext cx="4051497" cy="2799128"/>
          </a:xfrm>
          <a:solidFill>
            <a:srgbClr val="F1E8F2"/>
          </a:solidFill>
          <a:ln>
            <a:noFill/>
          </a:ln>
        </p:spPr>
        <p:txBody>
          <a:bodyPr anchor="ctr">
            <a:normAutofit/>
          </a:bodyPr>
          <a:lstStyle/>
          <a:p>
            <a:pPr algn="ctr">
              <a:lnSpc>
                <a:spcPct val="100000"/>
              </a:lnSpc>
            </a:pPr>
            <a:r>
              <a:rPr lang="en-US" sz="2200" b="0" dirty="0">
                <a:latin typeface="Panton Bold" panose="00000800000000000000" pitchFamily="50" charset="0"/>
              </a:rPr>
              <a:t>People with disability experience higher demands</a:t>
            </a:r>
            <a:br>
              <a:rPr lang="en-US" sz="2200" b="0" dirty="0">
                <a:latin typeface="Panton Bold" panose="00000800000000000000" pitchFamily="50" charset="0"/>
              </a:rPr>
            </a:br>
            <a:r>
              <a:rPr lang="en-US" sz="2200" b="0" dirty="0">
                <a:latin typeface="Panton Bold" panose="00000800000000000000" pitchFamily="50" charset="0"/>
              </a:rPr>
              <a:t>and fewer choices </a:t>
            </a:r>
          </a:p>
        </p:txBody>
      </p:sp>
      <p:sp>
        <p:nvSpPr>
          <p:cNvPr id="3" name="Title 1">
            <a:extLst>
              <a:ext uri="{FF2B5EF4-FFF2-40B4-BE49-F238E27FC236}">
                <a16:creationId xmlns:a16="http://schemas.microsoft.com/office/drawing/2014/main" id="{6AFCDD11-82FA-DAD9-8C6B-28064F9CB621}"/>
              </a:ext>
            </a:extLst>
          </p:cNvPr>
          <p:cNvSpPr txBox="1">
            <a:spLocks/>
          </p:cNvSpPr>
          <p:nvPr/>
        </p:nvSpPr>
        <p:spPr>
          <a:xfrm>
            <a:off x="7709095" y="3263705"/>
            <a:ext cx="4051497" cy="2640169"/>
          </a:xfrm>
          <a:prstGeom prst="rect">
            <a:avLst/>
          </a:prstGeom>
          <a:solidFill>
            <a:srgbClr val="EBD3E8"/>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a:lstStyle>
          <a:p>
            <a:pPr algn="ctr"/>
            <a:r>
              <a:rPr lang="en-US" sz="2200" b="0" dirty="0">
                <a:latin typeface="Panton Bold" panose="00000800000000000000" pitchFamily="50" charset="0"/>
              </a:rPr>
              <a:t>This increases risk to</a:t>
            </a:r>
          </a:p>
          <a:p>
            <a:pPr algn="ctr"/>
            <a:r>
              <a:rPr lang="en-US" sz="2200" b="0" dirty="0">
                <a:latin typeface="Panton Bold" panose="00000800000000000000" pitchFamily="50" charset="0"/>
              </a:rPr>
              <a:t>safety and wellbeing in emergencies</a:t>
            </a:r>
            <a:endParaRPr lang="en-AU" sz="2200" b="0" dirty="0">
              <a:effectLst/>
              <a:latin typeface="Panton Bold" panose="00000800000000000000"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9355421"/>
      </p:ext>
    </p:extLst>
  </p:cSld>
  <p:clrMapOvr>
    <a:masterClrMapping/>
  </p:clrMapOvr>
  <mc:AlternateContent xmlns:mc="http://schemas.openxmlformats.org/markup-compatibility/2006" xmlns:p14="http://schemas.microsoft.com/office/powerpoint/2010/main">
    <mc:Choice Requires="p14">
      <p:transition spd="slow" p14:dur="2000" advTm="67936"/>
    </mc:Choice>
    <mc:Fallback xmlns="">
      <p:transition spd="slow" advTm="6793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International and National Policy Frameworks</a:t>
            </a:r>
          </a:p>
        </p:txBody>
      </p:sp>
      <p:pic>
        <p:nvPicPr>
          <p:cNvPr id="12" name="Content Placeholder 5" descr="A picture containing text&#10;&#10;Description automatically generated">
            <a:extLst>
              <a:ext uri="{FF2B5EF4-FFF2-40B4-BE49-F238E27FC236}">
                <a16:creationId xmlns:a16="http://schemas.microsoft.com/office/drawing/2014/main" id="{81606631-2A52-BE4D-33A8-280C649B08D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67655" y="1244010"/>
            <a:ext cx="3169239" cy="4356175"/>
          </a:xfrm>
          <a:prstGeom prst="rect">
            <a:avLst/>
          </a:prstGeom>
        </p:spPr>
      </p:pic>
      <p:pic>
        <p:nvPicPr>
          <p:cNvPr id="13" name="Content Placeholder 4" descr="A screenshot of the front cover of the United Nations Sendai Framework for Disaster Risk Reduction 2015-2030&#10;&#10;">
            <a:extLst>
              <a:ext uri="{FF2B5EF4-FFF2-40B4-BE49-F238E27FC236}">
                <a16:creationId xmlns:a16="http://schemas.microsoft.com/office/drawing/2014/main" id="{28E0E5EE-2625-2B64-908A-93B21384F68A}"/>
              </a:ext>
            </a:extLst>
          </p:cNvPr>
          <p:cNvPicPr>
            <a:picLocks noChangeAspect="1"/>
          </p:cNvPicPr>
          <p:nvPr/>
        </p:nvPicPr>
        <p:blipFill rotWithShape="1">
          <a:blip r:embed="rId4"/>
          <a:srcRect r="2" b="17665"/>
          <a:stretch/>
        </p:blipFill>
        <p:spPr>
          <a:xfrm>
            <a:off x="4225981" y="1292179"/>
            <a:ext cx="3701771" cy="4308007"/>
          </a:xfrm>
          <a:prstGeom prst="rect">
            <a:avLst/>
          </a:prstGeom>
        </p:spPr>
      </p:pic>
      <p:pic>
        <p:nvPicPr>
          <p:cNvPr id="14" name="Picture 13" descr="Cover page of the UNCRPD">
            <a:extLst>
              <a:ext uri="{FF2B5EF4-FFF2-40B4-BE49-F238E27FC236}">
                <a16:creationId xmlns:a16="http://schemas.microsoft.com/office/drawing/2014/main" id="{213615AB-73B7-88A4-0C9C-7B76A8CF87CE}"/>
              </a:ext>
            </a:extLst>
          </p:cNvPr>
          <p:cNvPicPr>
            <a:picLocks noChangeAspect="1"/>
          </p:cNvPicPr>
          <p:nvPr/>
        </p:nvPicPr>
        <p:blipFill rotWithShape="1">
          <a:blip r:embed="rId5"/>
          <a:srcRect t="3170" r="1" b="1414"/>
          <a:stretch/>
        </p:blipFill>
        <p:spPr>
          <a:xfrm>
            <a:off x="424904" y="1268093"/>
            <a:ext cx="3481126" cy="4356177"/>
          </a:xfrm>
          <a:prstGeom prst="rect">
            <a:avLst/>
          </a:prstGeom>
        </p:spPr>
      </p:pic>
    </p:spTree>
    <p:extLst>
      <p:ext uri="{BB962C8B-B14F-4D97-AF65-F5344CB8AC3E}">
        <p14:creationId xmlns:p14="http://schemas.microsoft.com/office/powerpoint/2010/main" val="3268039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9DDE3E-576D-4458-90E0-DD79588F9070}"/>
              </a:ext>
            </a:extLst>
          </p:cNvPr>
          <p:cNvSpPr/>
          <p:nvPr/>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a:xfrm>
            <a:off x="1584265" y="3690675"/>
            <a:ext cx="9023469" cy="1814231"/>
          </a:xfrm>
        </p:spPr>
        <p:txBody>
          <a:bodyPr>
            <a:normAutofit/>
          </a:bodyPr>
          <a:lstStyle/>
          <a:p>
            <a:pPr algn="ctr"/>
            <a:r>
              <a:rPr lang="en-AU" sz="3600" dirty="0">
                <a:solidFill>
                  <a:schemeClr val="bg1"/>
                </a:solidFill>
              </a:rPr>
              <a:t>Associate Professor Michelle Villeneuve</a:t>
            </a:r>
            <a:br>
              <a:rPr lang="en-AU" sz="3600" dirty="0">
                <a:solidFill>
                  <a:schemeClr val="bg1"/>
                </a:solidFill>
              </a:rPr>
            </a:br>
            <a:br>
              <a:rPr lang="en-AU" sz="2400" dirty="0">
                <a:solidFill>
                  <a:schemeClr val="bg1"/>
                </a:solidFill>
              </a:rPr>
            </a:br>
            <a:endParaRPr lang="en-AU" sz="2400" b="0" dirty="0">
              <a:solidFill>
                <a:schemeClr val="bg1"/>
              </a:solidFill>
            </a:endParaRPr>
          </a:p>
        </p:txBody>
      </p:sp>
      <p:pic>
        <p:nvPicPr>
          <p:cNvPr id="3" name="Graphic 2" descr="Video camera with solid fill">
            <a:hlinkClick r:id="rId3"/>
            <a:extLst>
              <a:ext uri="{FF2B5EF4-FFF2-40B4-BE49-F238E27FC236}">
                <a16:creationId xmlns:a16="http://schemas.microsoft.com/office/drawing/2014/main" id="{B5ABF33A-3346-5B80-3C93-2BBE29A92B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27207" y="1353094"/>
            <a:ext cx="2337581" cy="2337581"/>
          </a:xfrm>
          <a:prstGeom prst="rect">
            <a:avLst/>
          </a:prstGeom>
        </p:spPr>
      </p:pic>
    </p:spTree>
    <p:extLst>
      <p:ext uri="{BB962C8B-B14F-4D97-AF65-F5344CB8AC3E}">
        <p14:creationId xmlns:p14="http://schemas.microsoft.com/office/powerpoint/2010/main" val="3767226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936" y="1706453"/>
            <a:ext cx="10159106" cy="3768911"/>
          </a:xfrm>
        </p:spPr>
        <p:txBody>
          <a:bodyPr>
            <a:normAutofit lnSpcReduction="10000"/>
          </a:bodyPr>
          <a:lstStyle/>
          <a:p>
            <a:r>
              <a:rPr lang="en-AU" dirty="0"/>
              <a:t>Some organisations are particularly well-positioned to play a key role. </a:t>
            </a:r>
          </a:p>
          <a:p>
            <a:r>
              <a:rPr lang="en-AU" dirty="0"/>
              <a:t>They are:</a:t>
            </a:r>
          </a:p>
          <a:p>
            <a:pPr marL="342900" lvl="0" indent="-342900">
              <a:buFont typeface="Arial" panose="020B0604020202020204" pitchFamily="34" charset="0"/>
              <a:buChar char="•"/>
            </a:pPr>
            <a:r>
              <a:rPr lang="en-AU" dirty="0"/>
              <a:t>Disabled People's Organisations (DPO)</a:t>
            </a:r>
          </a:p>
          <a:p>
            <a:pPr marL="342900" lvl="0" indent="-342900">
              <a:buFont typeface="Arial" panose="020B0604020202020204" pitchFamily="34" charset="0"/>
              <a:buChar char="•"/>
            </a:pPr>
            <a:r>
              <a:rPr lang="en-AU" dirty="0"/>
              <a:t>Community services and disability support organisations</a:t>
            </a:r>
          </a:p>
          <a:p>
            <a:pPr marL="342900" lvl="0" indent="-342900">
              <a:buFont typeface="Arial" panose="020B0604020202020204" pitchFamily="34" charset="0"/>
              <a:buChar char="•"/>
            </a:pPr>
            <a:r>
              <a:rPr lang="en-AU" dirty="0"/>
              <a:t>Emergency personnel, including volunteers</a:t>
            </a:r>
          </a:p>
          <a:p>
            <a:pPr marL="342900" lvl="0" indent="-342900">
              <a:buFont typeface="Arial" panose="020B0604020202020204" pitchFamily="34" charset="0"/>
              <a:buChar char="•"/>
            </a:pPr>
            <a:r>
              <a:rPr lang="en-AU" dirty="0"/>
              <a:t>Local Government</a:t>
            </a:r>
          </a:p>
        </p:txBody>
      </p:sp>
      <p:sp>
        <p:nvSpPr>
          <p:cNvPr id="4" name="Title 1">
            <a:extLst>
              <a:ext uri="{FF2B5EF4-FFF2-40B4-BE49-F238E27FC236}">
                <a16:creationId xmlns:a16="http://schemas.microsoft.com/office/drawing/2014/main" id="{F8990E30-18EC-A41A-AF27-D740248C6570}"/>
              </a:ext>
            </a:extLst>
          </p:cNvPr>
          <p:cNvSpPr txBox="1">
            <a:spLocks/>
          </p:cNvSpPr>
          <p:nvPr/>
        </p:nvSpPr>
        <p:spPr>
          <a:xfrm>
            <a:off x="422909" y="202019"/>
            <a:ext cx="11097243" cy="1440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accent1"/>
                </a:solidFill>
                <a:latin typeface="Panton SemiBold" panose="00000700000000000000" pitchFamily="50" charset="0"/>
                <a:ea typeface="+mj-ea"/>
                <a:cs typeface="+mj-cs"/>
              </a:defRPr>
            </a:lvl1pPr>
          </a:lstStyle>
          <a:p>
            <a:pPr>
              <a:spcAft>
                <a:spcPts val="1200"/>
              </a:spcAft>
            </a:pPr>
            <a:r>
              <a:rPr lang="en-US" sz="3200" dirty="0"/>
              <a:t>Key organisations to involve in disability inclusive planning </a:t>
            </a:r>
            <a:endParaRPr lang="en-AU" sz="3200" dirty="0"/>
          </a:p>
        </p:txBody>
      </p:sp>
    </p:spTree>
    <p:extLst>
      <p:ext uri="{BB962C8B-B14F-4D97-AF65-F5344CB8AC3E}">
        <p14:creationId xmlns:p14="http://schemas.microsoft.com/office/powerpoint/2010/main" val="423752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Disabled People’s Organisations</a:t>
            </a:r>
            <a:endParaRPr lang="en-AU" dirty="0"/>
          </a:p>
        </p:txBody>
      </p:sp>
      <p:pic>
        <p:nvPicPr>
          <p:cNvPr id="5" name="Content Placeholder 4">
            <a:extLst>
              <a:ext uri="{FF2B5EF4-FFF2-40B4-BE49-F238E27FC236}">
                <a16:creationId xmlns:a16="http://schemas.microsoft.com/office/drawing/2014/main" id="{5D8ADE55-7634-AF54-A07E-5EF86D86BE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6681" y="1347788"/>
            <a:ext cx="4287837" cy="4287837"/>
          </a:xfrm>
        </p:spPr>
      </p:pic>
    </p:spTree>
    <p:extLst>
      <p:ext uri="{BB962C8B-B14F-4D97-AF65-F5344CB8AC3E}">
        <p14:creationId xmlns:p14="http://schemas.microsoft.com/office/powerpoint/2010/main" val="250733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health, and disability support organisations  </a:t>
            </a:r>
            <a:endParaRPr lang="en-AU" dirty="0"/>
          </a:p>
        </p:txBody>
      </p:sp>
      <p:pic>
        <p:nvPicPr>
          <p:cNvPr id="5" name="Content Placeholder 4" descr="A person in a wheelchair talking to an old person&#10;&#10;Description automatically generated with medium confidence">
            <a:extLst>
              <a:ext uri="{FF2B5EF4-FFF2-40B4-BE49-F238E27FC236}">
                <a16:creationId xmlns:a16="http://schemas.microsoft.com/office/drawing/2014/main" id="{8A64662D-CF4F-CE83-DF09-7B4C5586EF2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14420" y="1437940"/>
            <a:ext cx="7244736" cy="4075895"/>
          </a:xfrm>
        </p:spPr>
      </p:pic>
    </p:spTree>
    <p:extLst>
      <p:ext uri="{BB962C8B-B14F-4D97-AF65-F5344CB8AC3E}">
        <p14:creationId xmlns:p14="http://schemas.microsoft.com/office/powerpoint/2010/main" val="29726252"/>
      </p:ext>
    </p:extLst>
  </p:cSld>
  <p:clrMapOvr>
    <a:masterClrMapping/>
  </p:clrMapOvr>
</p:sld>
</file>

<file path=ppt/theme/theme1.xml><?xml version="1.0" encoding="utf-8"?>
<a:theme xmlns:a="http://schemas.openxmlformats.org/drawingml/2006/main" name="1_Office Theme">
  <a:themeElements>
    <a:clrScheme name="Custom 2">
      <a:dk1>
        <a:srgbClr val="212121"/>
      </a:dk1>
      <a:lt1>
        <a:sysClr val="window" lastClr="FFFFFF"/>
      </a:lt1>
      <a:dk2>
        <a:srgbClr val="4E4E4E"/>
      </a:dk2>
      <a:lt2>
        <a:srgbClr val="EDEDED"/>
      </a:lt2>
      <a:accent1>
        <a:srgbClr val="9B1889"/>
      </a:accent1>
      <a:accent2>
        <a:srgbClr val="212121"/>
      </a:accent2>
      <a:accent3>
        <a:srgbClr val="105BB8"/>
      </a:accent3>
      <a:accent4>
        <a:srgbClr val="386182"/>
      </a:accent4>
      <a:accent5>
        <a:srgbClr val="CEB0A1"/>
      </a:accent5>
      <a:accent6>
        <a:srgbClr val="CD4F2D"/>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2FA37F0-7697-4D2F-8ED6-0B66261A3A99}" vid="{EAC2732A-37A2-4DB2-8BD7-654DA97780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EDF3C1C4967945B88D6308C10B83A7" ma:contentTypeVersion="16" ma:contentTypeDescription="Create a new document." ma:contentTypeScope="" ma:versionID="e5bf5fb7b9a1e8fc328255361471d00f">
  <xsd:schema xmlns:xsd="http://www.w3.org/2001/XMLSchema" xmlns:xs="http://www.w3.org/2001/XMLSchema" xmlns:p="http://schemas.microsoft.com/office/2006/metadata/properties" xmlns:ns1="http://schemas.microsoft.com/sharepoint/v3" xmlns:ns2="78a52810-3e6c-44d6-a463-d26917084db2" xmlns:ns3="273944b2-c49e-4d9c-b47a-e2513151abcc" targetNamespace="http://schemas.microsoft.com/office/2006/metadata/properties" ma:root="true" ma:fieldsID="ddeb2df18e362de2ea77c6486b8a5bd4" ns1:_="" ns2:_="" ns3:_="">
    <xsd:import namespace="http://schemas.microsoft.com/sharepoint/v3"/>
    <xsd:import namespace="78a52810-3e6c-44d6-a463-d26917084db2"/>
    <xsd:import namespace="273944b2-c49e-4d9c-b47a-e2513151abc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a52810-3e6c-44d6-a463-d26917084d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4005520-e530-4a8b-9ad9-7be756f6749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3944b2-c49e-4d9c-b47a-e2513151abc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53a516-2b30-4e5c-8039-c7a0ea5362a5}" ma:internalName="TaxCatchAll" ma:showField="CatchAllData" ma:web="273944b2-c49e-4d9c-b47a-e2513151abc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73944b2-c49e-4d9c-b47a-e2513151abcc" xsi:nil="true"/>
    <lcf76f155ced4ddcb4097134ff3c332f xmlns="78a52810-3e6c-44d6-a463-d26917084db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81B2779-409B-4376-8380-0A2F049E98B3}">
  <ds:schemaRefs>
    <ds:schemaRef ds:uri="http://schemas.microsoft.com/sharepoint/v3/contenttype/forms"/>
  </ds:schemaRefs>
</ds:datastoreItem>
</file>

<file path=customXml/itemProps2.xml><?xml version="1.0" encoding="utf-8"?>
<ds:datastoreItem xmlns:ds="http://schemas.openxmlformats.org/officeDocument/2006/customXml" ds:itemID="{C9C8BECF-5602-46C7-8A6C-314860020C56}"/>
</file>

<file path=customXml/itemProps3.xml><?xml version="1.0" encoding="utf-8"?>
<ds:datastoreItem xmlns:ds="http://schemas.openxmlformats.org/officeDocument/2006/customXml" ds:itemID="{F33DD9AF-0E3C-4CDD-BC21-6BF650CE496A}">
  <ds:schemaRefs>
    <ds:schemaRef ds:uri="78a52810-3e6c-44d6-a463-d26917084db2"/>
    <ds:schemaRef ds:uri="http://schemas.microsoft.com/office/2006/documentManagement/types"/>
    <ds:schemaRef ds:uri="http://www.w3.org/XML/1998/namespace"/>
    <ds:schemaRef ds:uri="273944b2-c49e-4d9c-b47a-e2513151abcc"/>
    <ds:schemaRef ds:uri="http://purl.org/dc/dcmitype/"/>
    <ds:schemaRef ds:uri="http://purl.org/dc/terms/"/>
    <ds:schemaRef ds:uri="http://purl.org/dc/elements/1.1/"/>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5707</TotalTime>
  <Words>5080</Words>
  <Application>Microsoft Office PowerPoint</Application>
  <PresentationFormat>Widescreen</PresentationFormat>
  <Paragraphs>331</Paragraphs>
  <Slides>29</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Calibri</vt:lpstr>
      <vt:lpstr>Calibri bold</vt:lpstr>
      <vt:lpstr>Calibri bold italic</vt:lpstr>
      <vt:lpstr>Calibri italic</vt:lpstr>
      <vt:lpstr>Century Gothic</vt:lpstr>
      <vt:lpstr>Panton</vt:lpstr>
      <vt:lpstr>Panton Bold</vt:lpstr>
      <vt:lpstr>Panton SemiBold</vt:lpstr>
      <vt:lpstr>Symbol</vt:lpstr>
      <vt:lpstr>1_Office Theme</vt:lpstr>
      <vt:lpstr>Coordinating Recovery Support for People with Disability</vt:lpstr>
      <vt:lpstr>Objectives</vt:lpstr>
      <vt:lpstr>Meet Garry  </vt:lpstr>
      <vt:lpstr>People with disability experience higher demands and fewer choices </vt:lpstr>
      <vt:lpstr>International and National Policy Frameworks</vt:lpstr>
      <vt:lpstr>Associate Professor Michelle Villeneuve  </vt:lpstr>
      <vt:lpstr>PowerPoint Presentation</vt:lpstr>
      <vt:lpstr>Disabled People’s Organisations</vt:lpstr>
      <vt:lpstr>Community, health, and disability support organisations  </vt:lpstr>
      <vt:lpstr>PowerPoint Presentation</vt:lpstr>
      <vt:lpstr>NDIS Practice Standards </vt:lpstr>
      <vt:lpstr>Supporting disability service providers</vt:lpstr>
      <vt:lpstr>Role of Local Government</vt:lpstr>
      <vt:lpstr>Role of emergency and recovery planners and committees</vt:lpstr>
      <vt:lpstr>Involving disability providers in emergency and recovery planning</vt:lpstr>
      <vt:lpstr>Inclusive emergency management planning</vt:lpstr>
      <vt:lpstr>Case Study: Robynne was forgotten after a cyclone</vt:lpstr>
      <vt:lpstr>Turned away from evacuation centre and hospital</vt:lpstr>
      <vt:lpstr>Her ordeal did not stop there</vt:lpstr>
      <vt:lpstr>Case Study Discussion   Reflecting on Robyn’s experience:  How will you make sure that people with disability have access to recovery services and supports?  What are your experiences? What are the opportunities? What are the challenges? What local organisations/assets can support you?</vt:lpstr>
      <vt:lpstr>Good practice tips for Recovery Committees</vt:lpstr>
      <vt:lpstr>Take away messages</vt:lpstr>
      <vt:lpstr>Disability Inclusive Disaster Risk Reduction (DIDRR) </vt:lpstr>
      <vt:lpstr>Person-Centred Emergency Preparedness Framework (Capability Wheel)</vt:lpstr>
      <vt:lpstr>Person-Centred Emergency Preparedness</vt:lpstr>
      <vt:lpstr>Suggested next steps</vt:lpstr>
      <vt:lpstr>Recovery Exercising Toolkit</vt:lpstr>
      <vt:lpstr>Where to find out more</vt:lpstr>
      <vt:lpstr>Disability Inclusive Disaster Risk Reduction (DIDRR) in action</vt:lpstr>
    </vt:vector>
  </TitlesOfParts>
  <Company>Department of the Prime Minister and Cabinet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Wendy</dc:creator>
  <cp:lastModifiedBy>Hannah Coffey</cp:lastModifiedBy>
  <cp:revision>334</cp:revision>
  <dcterms:created xsi:type="dcterms:W3CDTF">2021-12-10T05:04:36Z</dcterms:created>
  <dcterms:modified xsi:type="dcterms:W3CDTF">2023-02-09T03:55:29Z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0x010100D0EDF3C1C4967945B88D6308C10B83A7</vt:lpwstr>
  </property>
  <property fmtid="{D5CDD505-2E9C-101B-9397-08002B2CF9AE}" pid="3" name="HPRMSecurityLevel">
    <vt:lpwstr>1;#OFFICIAL|11463c70-78df-4e3b-b0ff-f66cd3cb26ec</vt:lpwstr>
  </property>
  <property fmtid="{D5CDD505-2E9C-101B-9397-08002B2CF9AE}" pid="4" name="HPRMSecurityCaveat">
    <vt:lpwstr/>
  </property>
  <property fmtid="{D5CDD505-2E9C-101B-9397-08002B2CF9AE}" pid="5" name="MediaServiceImageTags">
    <vt:lpwstr/>
  </property>
</Properties>
</file>